
<file path=[Content_Types].xml><?xml version="1.0" encoding="utf-8"?>
<Types xmlns="http://schemas.openxmlformats.org/package/2006/content-types">
  <Default Extension="jpeg" ContentType="image/jpeg"/>
  <Default Extension="jpg" ContentType="image/jpeg"/>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22"/>
  </p:notesMasterIdLst>
  <p:sldIdLst>
    <p:sldId id="286" r:id="rId2"/>
    <p:sldId id="258" r:id="rId3"/>
    <p:sldId id="260" r:id="rId4"/>
    <p:sldId id="259" r:id="rId5"/>
    <p:sldId id="261" r:id="rId6"/>
    <p:sldId id="262" r:id="rId7"/>
    <p:sldId id="265" r:id="rId8"/>
    <p:sldId id="266" r:id="rId9"/>
    <p:sldId id="268" r:id="rId10"/>
    <p:sldId id="269" r:id="rId11"/>
    <p:sldId id="270" r:id="rId12"/>
    <p:sldId id="271" r:id="rId13"/>
    <p:sldId id="274" r:id="rId14"/>
    <p:sldId id="275" r:id="rId15"/>
    <p:sldId id="277" r:id="rId16"/>
    <p:sldId id="278" r:id="rId17"/>
    <p:sldId id="279" r:id="rId18"/>
    <p:sldId id="281" r:id="rId19"/>
    <p:sldId id="282" r:id="rId20"/>
    <p:sldId id="287" r:id="rId21"/>
  </p:sldIdLst>
  <p:sldSz cx="9144000" cy="5143500" type="screen16x9"/>
  <p:notesSz cx="6858000" cy="9144000"/>
  <p:custDataLst>
    <p:tags r:id="rId23"/>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1718D"/>
    <a:srgbClr val="335B74"/>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9" d="100"/>
          <a:sy n="119" d="100"/>
        </p:scale>
        <p:origin x="132" y="68"/>
      </p:cViewPr>
      <p:guideLst>
        <p:guide orient="horz" pos="1620"/>
        <p:guide pos="2880"/>
      </p:guideLst>
    </p:cSldViewPr>
  </p:slideViewPr>
  <p:notesTextViewPr>
    <p:cViewPr>
      <p:scale>
        <a:sx n="1" d="1"/>
        <a:sy n="1" d="1"/>
      </p:scale>
      <p:origin x="0" y="0"/>
    </p:cViewPr>
  </p:notesTextViewPr>
  <p:sorterViewPr>
    <p:cViewPr varScale="1">
      <p:scale>
        <a:sx n="1" d="1"/>
        <a:sy n="1" d="1"/>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 Id="rId27" Type="http://schemas.openxmlformats.org/officeDocument/2006/relationships/tableStyles" Target="tableStyles.xml"/></Relationships>
</file>

<file path=ppt/media/image1.png>
</file>

<file path=ppt/media/image10.jpg>
</file>

<file path=ppt/media/image11.jpg>
</file>

<file path=ppt/media/image12.jpg>
</file>

<file path=ppt/media/image2.png>
</file>

<file path=ppt/media/image3.jpeg>
</file>

<file path=ppt/media/image4.png>
</file>

<file path=ppt/media/image5.jpg>
</file>

<file path=ppt/media/image6.png>
</file>

<file path=ppt/media/image7.png>
</file>

<file path=ppt/media/image8.png>
</file>

<file path=ppt/media/image9.jp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D8696E4-E96D-4B3D-BECE-4E0846A49964}" type="datetimeFigureOut">
              <a:rPr lang="zh-CN" altLang="en-US" smtClean="0"/>
              <a:t>2025/5/14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21F86CB-CDC0-4E06-A333-C2E5844E769C}" type="slidenum">
              <a:rPr lang="zh-CN" altLang="en-US" smtClean="0"/>
              <a:t>‹#›</a:t>
            </a:fld>
            <a:endParaRPr lang="zh-CN" altLang="en-US"/>
          </a:p>
        </p:txBody>
      </p:sp>
    </p:spTree>
    <p:extLst>
      <p:ext uri="{BB962C8B-B14F-4D97-AF65-F5344CB8AC3E}">
        <p14:creationId xmlns:p14="http://schemas.microsoft.com/office/powerpoint/2010/main" val="177442790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a:t>
            </a:fld>
            <a:endParaRPr lang="zh-CN" altLang="en-US"/>
          </a:p>
        </p:txBody>
      </p:sp>
    </p:spTree>
    <p:extLst>
      <p:ext uri="{BB962C8B-B14F-4D97-AF65-F5344CB8AC3E}">
        <p14:creationId xmlns:p14="http://schemas.microsoft.com/office/powerpoint/2010/main" val="7725413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10</a:t>
            </a:fld>
            <a:endParaRPr lang="zh-CN" altLang="en-US"/>
          </a:p>
        </p:txBody>
      </p:sp>
    </p:spTree>
    <p:extLst>
      <p:ext uri="{BB962C8B-B14F-4D97-AF65-F5344CB8AC3E}">
        <p14:creationId xmlns:p14="http://schemas.microsoft.com/office/powerpoint/2010/main" val="42255397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11</a:t>
            </a:fld>
            <a:endParaRPr lang="zh-CN" altLang="en-US"/>
          </a:p>
        </p:txBody>
      </p:sp>
    </p:spTree>
    <p:extLst>
      <p:ext uri="{BB962C8B-B14F-4D97-AF65-F5344CB8AC3E}">
        <p14:creationId xmlns:p14="http://schemas.microsoft.com/office/powerpoint/2010/main" val="331612870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12</a:t>
            </a:fld>
            <a:endParaRPr lang="zh-CN" altLang="en-US"/>
          </a:p>
        </p:txBody>
      </p:sp>
    </p:spTree>
    <p:extLst>
      <p:ext uri="{BB962C8B-B14F-4D97-AF65-F5344CB8AC3E}">
        <p14:creationId xmlns:p14="http://schemas.microsoft.com/office/powerpoint/2010/main" val="21424062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13</a:t>
            </a:fld>
            <a:endParaRPr lang="zh-CN" altLang="en-US"/>
          </a:p>
        </p:txBody>
      </p:sp>
    </p:spTree>
    <p:extLst>
      <p:ext uri="{BB962C8B-B14F-4D97-AF65-F5344CB8AC3E}">
        <p14:creationId xmlns:p14="http://schemas.microsoft.com/office/powerpoint/2010/main" val="43232687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14</a:t>
            </a:fld>
            <a:endParaRPr lang="zh-CN" altLang="en-US"/>
          </a:p>
        </p:txBody>
      </p:sp>
    </p:spTree>
    <p:extLst>
      <p:ext uri="{BB962C8B-B14F-4D97-AF65-F5344CB8AC3E}">
        <p14:creationId xmlns:p14="http://schemas.microsoft.com/office/powerpoint/2010/main" val="69119566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15</a:t>
            </a:fld>
            <a:endParaRPr lang="zh-CN" altLang="en-US"/>
          </a:p>
        </p:txBody>
      </p:sp>
    </p:spTree>
    <p:extLst>
      <p:ext uri="{BB962C8B-B14F-4D97-AF65-F5344CB8AC3E}">
        <p14:creationId xmlns:p14="http://schemas.microsoft.com/office/powerpoint/2010/main" val="1803353928"/>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16</a:t>
            </a:fld>
            <a:endParaRPr lang="zh-CN" altLang="en-US"/>
          </a:p>
        </p:txBody>
      </p:sp>
    </p:spTree>
    <p:extLst>
      <p:ext uri="{BB962C8B-B14F-4D97-AF65-F5344CB8AC3E}">
        <p14:creationId xmlns:p14="http://schemas.microsoft.com/office/powerpoint/2010/main" val="7891884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17</a:t>
            </a:fld>
            <a:endParaRPr lang="zh-CN" altLang="en-US"/>
          </a:p>
        </p:txBody>
      </p:sp>
    </p:spTree>
    <p:extLst>
      <p:ext uri="{BB962C8B-B14F-4D97-AF65-F5344CB8AC3E}">
        <p14:creationId xmlns:p14="http://schemas.microsoft.com/office/powerpoint/2010/main" val="208935776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18</a:t>
            </a:fld>
            <a:endParaRPr lang="zh-CN" altLang="en-US"/>
          </a:p>
        </p:txBody>
      </p:sp>
    </p:spTree>
    <p:extLst>
      <p:ext uri="{BB962C8B-B14F-4D97-AF65-F5344CB8AC3E}">
        <p14:creationId xmlns:p14="http://schemas.microsoft.com/office/powerpoint/2010/main" val="2506933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19</a:t>
            </a:fld>
            <a:endParaRPr lang="zh-CN" altLang="en-US"/>
          </a:p>
        </p:txBody>
      </p:sp>
    </p:spTree>
    <p:extLst>
      <p:ext uri="{BB962C8B-B14F-4D97-AF65-F5344CB8AC3E}">
        <p14:creationId xmlns:p14="http://schemas.microsoft.com/office/powerpoint/2010/main" val="194924560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2</a:t>
            </a:fld>
            <a:endParaRPr lang="zh-CN" altLang="en-US"/>
          </a:p>
        </p:txBody>
      </p:sp>
    </p:spTree>
    <p:extLst>
      <p:ext uri="{BB962C8B-B14F-4D97-AF65-F5344CB8AC3E}">
        <p14:creationId xmlns:p14="http://schemas.microsoft.com/office/powerpoint/2010/main" val="273743937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20</a:t>
            </a:fld>
            <a:endParaRPr lang="zh-CN" altLang="en-US"/>
          </a:p>
        </p:txBody>
      </p:sp>
    </p:spTree>
    <p:extLst>
      <p:ext uri="{BB962C8B-B14F-4D97-AF65-F5344CB8AC3E}">
        <p14:creationId xmlns:p14="http://schemas.microsoft.com/office/powerpoint/2010/main" val="36524756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3</a:t>
            </a:fld>
            <a:endParaRPr lang="zh-CN" altLang="en-US"/>
          </a:p>
        </p:txBody>
      </p:sp>
    </p:spTree>
    <p:extLst>
      <p:ext uri="{BB962C8B-B14F-4D97-AF65-F5344CB8AC3E}">
        <p14:creationId xmlns:p14="http://schemas.microsoft.com/office/powerpoint/2010/main" val="249142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4</a:t>
            </a:fld>
            <a:endParaRPr lang="zh-CN" altLang="en-US"/>
          </a:p>
        </p:txBody>
      </p:sp>
    </p:spTree>
    <p:extLst>
      <p:ext uri="{BB962C8B-B14F-4D97-AF65-F5344CB8AC3E}">
        <p14:creationId xmlns:p14="http://schemas.microsoft.com/office/powerpoint/2010/main" val="65592448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5</a:t>
            </a:fld>
            <a:endParaRPr lang="zh-CN" altLang="en-US"/>
          </a:p>
        </p:txBody>
      </p:sp>
    </p:spTree>
    <p:extLst>
      <p:ext uri="{BB962C8B-B14F-4D97-AF65-F5344CB8AC3E}">
        <p14:creationId xmlns:p14="http://schemas.microsoft.com/office/powerpoint/2010/main" val="25984660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6</a:t>
            </a:fld>
            <a:endParaRPr lang="zh-CN" altLang="en-US"/>
          </a:p>
        </p:txBody>
      </p:sp>
    </p:spTree>
    <p:extLst>
      <p:ext uri="{BB962C8B-B14F-4D97-AF65-F5344CB8AC3E}">
        <p14:creationId xmlns:p14="http://schemas.microsoft.com/office/powerpoint/2010/main" val="30998154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7</a:t>
            </a:fld>
            <a:endParaRPr lang="zh-CN" altLang="en-US"/>
          </a:p>
        </p:txBody>
      </p:sp>
    </p:spTree>
    <p:extLst>
      <p:ext uri="{BB962C8B-B14F-4D97-AF65-F5344CB8AC3E}">
        <p14:creationId xmlns:p14="http://schemas.microsoft.com/office/powerpoint/2010/main" val="25967716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8</a:t>
            </a:fld>
            <a:endParaRPr lang="zh-CN" altLang="en-US"/>
          </a:p>
        </p:txBody>
      </p:sp>
    </p:spTree>
    <p:extLst>
      <p:ext uri="{BB962C8B-B14F-4D97-AF65-F5344CB8AC3E}">
        <p14:creationId xmlns:p14="http://schemas.microsoft.com/office/powerpoint/2010/main" val="100212843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521F86CB-CDC0-4E06-A333-C2E5844E769C}" type="slidenum">
              <a:rPr lang="zh-CN" altLang="en-US" smtClean="0"/>
              <a:t>9</a:t>
            </a:fld>
            <a:endParaRPr lang="zh-CN" altLang="en-US"/>
          </a:p>
        </p:txBody>
      </p:sp>
    </p:spTree>
    <p:extLst>
      <p:ext uri="{BB962C8B-B14F-4D97-AF65-F5344CB8AC3E}">
        <p14:creationId xmlns:p14="http://schemas.microsoft.com/office/powerpoint/2010/main" val="50054235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zh-CN" altLang="en-US"/>
              <a:t>单击此处编辑母版标题样式</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E05F1550-273F-4C78-8324-1DB8623B4730}" type="datetimeFigureOut">
              <a:rPr lang="zh-CN" altLang="en-US" smtClean="0"/>
              <a:t>2025/5/14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1949803776"/>
      </p:ext>
    </p:extLst>
  </p:cSld>
  <p:clrMapOvr>
    <a:masterClrMapping/>
  </p:clrMapOvr>
  <p:transition spd="slow" advTm="0">
    <p:fade/>
  </p:transition>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05F1550-273F-4C78-8324-1DB8623B4730}" type="datetimeFigureOut">
              <a:rPr lang="zh-CN" altLang="en-US" smtClean="0"/>
              <a:t>2025/5/14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523438063"/>
      </p:ext>
    </p:extLst>
  </p:cSld>
  <p:clrMapOvr>
    <a:masterClrMapping/>
  </p:clrMapOvr>
  <p:transition spd="slow" advTm="0">
    <p:fade/>
  </p:transition>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05F1550-273F-4C78-8324-1DB8623B4730}" type="datetimeFigureOut">
              <a:rPr lang="zh-CN" altLang="en-US" smtClean="0"/>
              <a:t>2025/5/14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3290209768"/>
      </p:ext>
    </p:extLst>
  </p:cSld>
  <p:clrMapOvr>
    <a:masterClrMapping/>
  </p:clrMapOvr>
  <p:transition spd="slow" advTm="0">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10"/>
          </p:nvPr>
        </p:nvSpPr>
        <p:spPr/>
        <p:txBody>
          <a:bodyPr/>
          <a:lstStyle/>
          <a:p>
            <a:fld id="{E05F1550-273F-4C78-8324-1DB8623B4730}" type="datetimeFigureOut">
              <a:rPr lang="zh-CN" altLang="en-US" smtClean="0"/>
              <a:t>2025/5/14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321054260"/>
      </p:ext>
    </p:extLst>
  </p:cSld>
  <p:clrMapOvr>
    <a:masterClrMapping/>
  </p:clrMapOvr>
  <p:transition spd="slow" advTm="0">
    <p:fade/>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zh-CN" altLang="en-US"/>
              <a:t>单击此处编辑母版标题样式</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zh-CN" altLang="en-US"/>
              <a:t>编辑母版文本样式</a:t>
            </a:r>
          </a:p>
        </p:txBody>
      </p:sp>
      <p:sp>
        <p:nvSpPr>
          <p:cNvPr id="4" name="Date Placeholder 3"/>
          <p:cNvSpPr>
            <a:spLocks noGrp="1"/>
          </p:cNvSpPr>
          <p:nvPr>
            <p:ph type="dt" sz="half" idx="10"/>
          </p:nvPr>
        </p:nvSpPr>
        <p:spPr/>
        <p:txBody>
          <a:bodyPr/>
          <a:lstStyle/>
          <a:p>
            <a:fld id="{E05F1550-273F-4C78-8324-1DB8623B4730}" type="datetimeFigureOut">
              <a:rPr lang="zh-CN" altLang="en-US" smtClean="0"/>
              <a:t>2025/5/14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9104758"/>
      </p:ext>
    </p:extLst>
  </p:cSld>
  <p:clrMapOvr>
    <a:masterClrMapping/>
  </p:clrMapOvr>
  <p:transition spd="slow" advTm="0">
    <p:fade/>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Date Placeholder 4"/>
          <p:cNvSpPr>
            <a:spLocks noGrp="1"/>
          </p:cNvSpPr>
          <p:nvPr>
            <p:ph type="dt" sz="half" idx="10"/>
          </p:nvPr>
        </p:nvSpPr>
        <p:spPr/>
        <p:txBody>
          <a:bodyPr/>
          <a:lstStyle/>
          <a:p>
            <a:fld id="{E05F1550-273F-4C78-8324-1DB8623B4730}" type="datetimeFigureOut">
              <a:rPr lang="zh-CN" altLang="en-US" smtClean="0"/>
              <a:t>2025/5/14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212302851"/>
      </p:ext>
    </p:extLst>
  </p:cSld>
  <p:clrMapOvr>
    <a:masterClrMapping/>
  </p:clrMapOvr>
  <p:transition spd="slow" advTm="0">
    <p:fade/>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zh-CN" altLang="en-US"/>
              <a:t>单击此处编辑母版标题样式</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4" name="Content Placeholder 3"/>
          <p:cNvSpPr>
            <a:spLocks noGrp="1"/>
          </p:cNvSpPr>
          <p:nvPr>
            <p:ph sz="half" idx="2"/>
          </p:nvPr>
        </p:nvSpPr>
        <p:spPr>
          <a:xfrm>
            <a:off x="629842" y="1878806"/>
            <a:ext cx="3868340"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zh-CN" altLang="en-US"/>
              <a:t>编辑母版文本样式</a:t>
            </a:r>
          </a:p>
        </p:txBody>
      </p:sp>
      <p:sp>
        <p:nvSpPr>
          <p:cNvPr id="6" name="Content Placeholder 5"/>
          <p:cNvSpPr>
            <a:spLocks noGrp="1"/>
          </p:cNvSpPr>
          <p:nvPr>
            <p:ph sz="quarter" idx="4"/>
          </p:nvPr>
        </p:nvSpPr>
        <p:spPr>
          <a:xfrm>
            <a:off x="4629150" y="1878806"/>
            <a:ext cx="3887391" cy="2763441"/>
          </a:xfrm>
        </p:spPr>
        <p:txBody>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7" name="Date Placeholder 6"/>
          <p:cNvSpPr>
            <a:spLocks noGrp="1"/>
          </p:cNvSpPr>
          <p:nvPr>
            <p:ph type="dt" sz="half" idx="10"/>
          </p:nvPr>
        </p:nvSpPr>
        <p:spPr/>
        <p:txBody>
          <a:bodyPr/>
          <a:lstStyle/>
          <a:p>
            <a:fld id="{E05F1550-273F-4C78-8324-1DB8623B4730}" type="datetimeFigureOut">
              <a:rPr lang="zh-CN" altLang="en-US" smtClean="0"/>
              <a:t>2025/5/14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3263098953"/>
      </p:ext>
    </p:extLst>
  </p:cSld>
  <p:clrMapOvr>
    <a:masterClrMapping/>
  </p:clrMapOvr>
  <p:transition spd="slow" advTm="0">
    <p:fade/>
  </p:transition>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E05F1550-273F-4C78-8324-1DB8623B4730}" type="datetimeFigureOut">
              <a:rPr lang="zh-CN" altLang="en-US" smtClean="0"/>
              <a:t>2025/5/14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1424612834"/>
      </p:ext>
    </p:extLst>
  </p:cSld>
  <p:clrMapOvr>
    <a:masterClrMapping/>
  </p:clrMapOvr>
  <p:transition spd="slow" advTm="0">
    <p:fade/>
  </p:transition>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05F1550-273F-4C78-8324-1DB8623B4730}" type="datetimeFigureOut">
              <a:rPr lang="zh-CN" altLang="en-US" smtClean="0"/>
              <a:t>2025/5/14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781162269"/>
      </p:ext>
    </p:extLst>
  </p:cSld>
  <p:clrMapOvr>
    <a:masterClrMapping/>
  </p:clrMapOvr>
  <p:transition spd="slow" advTm="0">
    <p:fade/>
  </p:transition>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E05F1550-273F-4C78-8324-1DB8623B4730}" type="datetimeFigureOut">
              <a:rPr lang="zh-CN" altLang="en-US" smtClean="0"/>
              <a:t>2025/5/14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1154143167"/>
      </p:ext>
    </p:extLst>
  </p:cSld>
  <p:clrMapOvr>
    <a:masterClrMapping/>
  </p:clrMapOvr>
  <p:transition spd="slow" advTm="0">
    <p:fade/>
  </p:transition>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zh-CN" altLang="en-US"/>
              <a:t>单击图标添加图片</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zh-CN" altLang="en-US"/>
              <a:t>编辑母版文本样式</a:t>
            </a:r>
          </a:p>
        </p:txBody>
      </p:sp>
      <p:sp>
        <p:nvSpPr>
          <p:cNvPr id="5" name="Date Placeholder 4"/>
          <p:cNvSpPr>
            <a:spLocks noGrp="1"/>
          </p:cNvSpPr>
          <p:nvPr>
            <p:ph type="dt" sz="half" idx="10"/>
          </p:nvPr>
        </p:nvSpPr>
        <p:spPr/>
        <p:txBody>
          <a:bodyPr/>
          <a:lstStyle/>
          <a:p>
            <a:fld id="{E05F1550-273F-4C78-8324-1DB8623B4730}" type="datetimeFigureOut">
              <a:rPr lang="zh-CN" altLang="en-US" smtClean="0"/>
              <a:t>2025/5/14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2208132798"/>
      </p:ext>
    </p:extLst>
  </p:cSld>
  <p:clrMapOvr>
    <a:masterClrMapping/>
  </p:clrMapOvr>
  <p:transition spd="slow" advTm="0">
    <p:fade/>
  </p:transition>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fld id="{E05F1550-273F-4C78-8324-1DB8623B4730}" type="datetimeFigureOut">
              <a:rPr lang="zh-CN" altLang="en-US" smtClean="0"/>
              <a:t>2025/5/14</a:t>
            </a:fld>
            <a:endParaRPr lang="zh-CN" altLang="en-US"/>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fld id="{0F185AAB-E8F4-4A98-A711-E7C44768F2FD}" type="slidenum">
              <a:rPr lang="zh-CN" altLang="en-US" smtClean="0"/>
              <a:t>‹#›</a:t>
            </a:fld>
            <a:endParaRPr lang="zh-CN" altLang="en-US"/>
          </a:p>
        </p:txBody>
      </p:sp>
    </p:spTree>
    <p:extLst>
      <p:ext uri="{BB962C8B-B14F-4D97-AF65-F5344CB8AC3E}">
        <p14:creationId xmlns:p14="http://schemas.microsoft.com/office/powerpoint/2010/main" val="3876192820"/>
      </p:ext>
    </p:extLst>
  </p:cSld>
  <p:clrMap bg1="lt1" tx1="dk1" bg2="lt2" tx2="dk2" accent1="accent1" accent2="accent2" accent3="accent3" accent4="accent4" accent5="accent5" accent6="accent6" hlink="hlink" folHlink="folHlink"/>
  <p:sldLayoutIdLst>
    <p:sldLayoutId id="2147483700" r:id="rId1"/>
    <p:sldLayoutId id="2147483701" r:id="rId2"/>
    <p:sldLayoutId id="2147483702" r:id="rId3"/>
    <p:sldLayoutId id="2147483703" r:id="rId4"/>
    <p:sldLayoutId id="2147483704" r:id="rId5"/>
    <p:sldLayoutId id="2147483705" r:id="rId6"/>
    <p:sldLayoutId id="2147483706" r:id="rId7"/>
    <p:sldLayoutId id="2147483707" r:id="rId8"/>
    <p:sldLayoutId id="2147483708" r:id="rId9"/>
    <p:sldLayoutId id="2147483709" r:id="rId10"/>
    <p:sldLayoutId id="2147483710" r:id="rId11"/>
  </p:sldLayoutIdLst>
  <p:transition spd="slow" advTm="0">
    <p:fade/>
  </p:transition>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7" Type="http://schemas.openxmlformats.org/officeDocument/2006/relationships/image" Target="../media/image3.jpeg"/><Relationship Id="rId2" Type="http://schemas.openxmlformats.org/officeDocument/2006/relationships/audio" Target="../media/media1.mp3"/><Relationship Id="rId1" Type="http://schemas.microsoft.com/office/2007/relationships/media" Target="../media/media1.mp3"/><Relationship Id="rId6" Type="http://schemas.openxmlformats.org/officeDocument/2006/relationships/image" Target="../media/image2.png"/><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0.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6.xml"/><Relationship Id="rId5" Type="http://schemas.openxmlformats.org/officeDocument/2006/relationships/image" Target="../media/image8.png"/><Relationship Id="rId4" Type="http://schemas.openxmlformats.org/officeDocument/2006/relationships/image" Target="../media/image7.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3.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4.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4.xm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5.xml"/><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6.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1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3" Type="http://schemas.openxmlformats.org/officeDocument/2006/relationships/image" Target="../media/image12.jpg"/><Relationship Id="rId2" Type="http://schemas.openxmlformats.org/officeDocument/2006/relationships/notesSlide" Target="../notesSlides/notesSlide18.xml"/><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直角三角形 8"/>
          <p:cNvSpPr/>
          <p:nvPr/>
        </p:nvSpPr>
        <p:spPr>
          <a:xfrm>
            <a:off x="6520815" y="3514725"/>
            <a:ext cx="643890" cy="913448"/>
          </a:xfrm>
          <a:prstGeom prst="rtTriangle">
            <a:avLst/>
          </a:prstGeom>
          <a:solidFill>
            <a:srgbClr val="F4F4F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 name="直角三角形 4"/>
          <p:cNvSpPr/>
          <p:nvPr/>
        </p:nvSpPr>
        <p:spPr>
          <a:xfrm>
            <a:off x="5615940" y="139542"/>
            <a:ext cx="491014" cy="714851"/>
          </a:xfrm>
          <a:prstGeom prst="rtTriangle">
            <a:avLst/>
          </a:prstGeom>
          <a:solidFill>
            <a:srgbClr val="517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pic>
        <p:nvPicPr>
          <p:cNvPr id="3" name="图片 2" descr="33af44c9fe23df8286f99d06e678fd1b"/>
          <p:cNvPicPr>
            <a:picLocks noChangeAspect="1"/>
          </p:cNvPicPr>
          <p:nvPr/>
        </p:nvPicPr>
        <p:blipFill>
          <a:blip r:embed="rId5">
            <a:duotone>
              <a:prstClr val="black"/>
              <a:schemeClr val="accent4">
                <a:tint val="45000"/>
                <a:satMod val="400000"/>
              </a:schemeClr>
            </a:duotone>
          </a:blip>
          <a:stretch>
            <a:fillRect/>
          </a:stretch>
        </p:blipFill>
        <p:spPr>
          <a:xfrm rot="10800000">
            <a:off x="5718334" y="-37623"/>
            <a:ext cx="4018121" cy="3860006"/>
          </a:xfrm>
          <a:prstGeom prst="rect">
            <a:avLst/>
          </a:prstGeom>
        </p:spPr>
      </p:pic>
      <p:sp>
        <p:nvSpPr>
          <p:cNvPr id="4" name="等腰三角形 3"/>
          <p:cNvSpPr/>
          <p:nvPr/>
        </p:nvSpPr>
        <p:spPr>
          <a:xfrm rot="10800000">
            <a:off x="5539264" y="1907857"/>
            <a:ext cx="702945" cy="433388"/>
          </a:xfrm>
          <a:prstGeom prst="triangle">
            <a:avLst/>
          </a:prstGeom>
          <a:noFill/>
          <a:ln>
            <a:solidFill>
              <a:schemeClr val="bg2">
                <a:lumMod val="75000"/>
              </a:schemeClr>
            </a:solidFill>
          </a:ln>
          <a:extLst>
            <a:ext uri="{909E8E84-426E-40DD-AFC4-6F175D3DCCD1}">
              <a14:hiddenFill xmlns:a14="http://schemas.microsoft.com/office/drawing/2010/main">
                <a:solidFill>
                  <a:schemeClr val="accent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直角三角形 5"/>
          <p:cNvSpPr/>
          <p:nvPr/>
        </p:nvSpPr>
        <p:spPr>
          <a:xfrm rot="10800000">
            <a:off x="5429250" y="2809875"/>
            <a:ext cx="289084" cy="434340"/>
          </a:xfrm>
          <a:prstGeom prst="rtTriangle">
            <a:avLst/>
          </a:prstGeom>
          <a:solidFill>
            <a:srgbClr val="335B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7" name="等腰三角形 6"/>
          <p:cNvSpPr/>
          <p:nvPr/>
        </p:nvSpPr>
        <p:spPr>
          <a:xfrm rot="10800000">
            <a:off x="5737860" y="3529489"/>
            <a:ext cx="504349" cy="292894"/>
          </a:xfrm>
          <a:prstGeom prst="triangle">
            <a:avLst/>
          </a:prstGeom>
          <a:noFill/>
          <a:ln>
            <a:solidFill>
              <a:schemeClr val="bg2">
                <a:lumMod val="75000"/>
              </a:schemeClr>
            </a:solidFill>
          </a:ln>
          <a:extLst>
            <a:ext uri="{909E8E84-426E-40DD-AFC4-6F175D3DCCD1}">
              <a14:hiddenFill xmlns:a14="http://schemas.microsoft.com/office/drawing/2010/main">
                <a:solidFill>
                  <a:schemeClr val="accent2"/>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直角三角形 7"/>
          <p:cNvSpPr/>
          <p:nvPr/>
        </p:nvSpPr>
        <p:spPr>
          <a:xfrm>
            <a:off x="6812757" y="3822383"/>
            <a:ext cx="289084" cy="434340"/>
          </a:xfrm>
          <a:prstGeom prst="rtTriangle">
            <a:avLst/>
          </a:prstGeom>
          <a:solidFill>
            <a:srgbClr val="335B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 name="文本框 9"/>
          <p:cNvSpPr txBox="1"/>
          <p:nvPr/>
        </p:nvSpPr>
        <p:spPr>
          <a:xfrm>
            <a:off x="369487" y="2108765"/>
            <a:ext cx="6587812" cy="769441"/>
          </a:xfrm>
          <a:prstGeom prst="rect">
            <a:avLst/>
          </a:prstGeom>
          <a:noFill/>
        </p:spPr>
        <p:txBody>
          <a:bodyPr wrap="square" rtlCol="0">
            <a:spAutoFit/>
          </a:bodyPr>
          <a:lstStyle/>
          <a:p>
            <a:r>
              <a:rPr lang="zh-CN" altLang="en-US" sz="4400" b="1" dirty="0">
                <a:solidFill>
                  <a:srgbClr val="335B74"/>
                </a:solidFill>
                <a:latin typeface="方正正大黑简体" panose="02000000000000000000" pitchFamily="2" charset="-122"/>
                <a:ea typeface="方正正大黑简体" panose="02000000000000000000" pitchFamily="2" charset="-122"/>
              </a:rPr>
              <a:t>儿童健康信息管理系统</a:t>
            </a:r>
            <a:endParaRPr lang="en-US" altLang="zh-CN" sz="4400" b="1" dirty="0">
              <a:solidFill>
                <a:srgbClr val="335B74"/>
              </a:solidFill>
              <a:latin typeface="方正正大黑简体" panose="02000000000000000000" pitchFamily="2" charset="-122"/>
              <a:ea typeface="方正正大黑简体" panose="02000000000000000000" pitchFamily="2" charset="-122"/>
            </a:endParaRPr>
          </a:p>
        </p:txBody>
      </p:sp>
      <p:sp>
        <p:nvSpPr>
          <p:cNvPr id="13" name="矩形 12"/>
          <p:cNvSpPr/>
          <p:nvPr/>
        </p:nvSpPr>
        <p:spPr>
          <a:xfrm>
            <a:off x="437198" y="3165813"/>
            <a:ext cx="4149838" cy="397669"/>
          </a:xfrm>
          <a:prstGeom prst="rect">
            <a:avLst/>
          </a:prstGeom>
          <a:solidFill>
            <a:srgbClr val="335B7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等腰三角形 1"/>
          <p:cNvSpPr/>
          <p:nvPr/>
        </p:nvSpPr>
        <p:spPr>
          <a:xfrm rot="10800000">
            <a:off x="4697730" y="79534"/>
            <a:ext cx="1234440" cy="834390"/>
          </a:xfrm>
          <a:prstGeom prst="triangle">
            <a:avLst/>
          </a:prstGeom>
          <a:noFill/>
          <a:ln>
            <a:solidFill>
              <a:srgbClr val="51718D"/>
            </a:solidFill>
          </a:ln>
          <a:extLst>
            <a:ext uri="{909E8E84-426E-40DD-AFC4-6F175D3DCCD1}">
              <a14:hiddenFill xmlns:a14="http://schemas.microsoft.com/office/drawing/2010/main">
                <a:solidFill>
                  <a:schemeClr val="accent1"/>
                </a:solidFill>
              </a14:hiddenFill>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 name="矩形 29"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454717" y="3220803"/>
            <a:ext cx="4553426" cy="338554"/>
          </a:xfrm>
          <a:prstGeom prst="rect">
            <a:avLst/>
          </a:prstGeom>
        </p:spPr>
        <p:txBody>
          <a:bodyPr wrap="square">
            <a:spAutoFit/>
          </a:bodyPr>
          <a:lstStyle/>
          <a:p>
            <a:r>
              <a:rPr lang="zh-CN" altLang="en-US" sz="1600" b="1" dirty="0">
                <a:solidFill>
                  <a:schemeClr val="bg1"/>
                </a:solidFill>
                <a:latin typeface="微软雅黑" panose="020B0503020204020204" pitchFamily="34" charset="-122"/>
                <a:ea typeface="微软雅黑" panose="020B0503020204020204" pitchFamily="34" charset="-122"/>
              </a:rPr>
              <a:t>答辩人：徐博亮     导师：章新友</a:t>
            </a:r>
          </a:p>
        </p:txBody>
      </p:sp>
      <p:pic>
        <p:nvPicPr>
          <p:cNvPr id="15" name="Detektivbyrån - Camping">
            <a:hlinkClick r:id="" action="ppaction://media"/>
            <a:extLst>
              <a:ext uri="{FF2B5EF4-FFF2-40B4-BE49-F238E27FC236}">
                <a16:creationId xmlns:a16="http://schemas.microsoft.com/office/drawing/2014/main" id="{82F29E24-5325-48C5-BEA3-358CCDB9C26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4892040" y="-712470"/>
            <a:ext cx="609600" cy="609600"/>
          </a:xfrm>
          <a:prstGeom prst="rect">
            <a:avLst/>
          </a:prstGeom>
        </p:spPr>
      </p:pic>
      <p:pic>
        <p:nvPicPr>
          <p:cNvPr id="18" name="图片 17" descr="微信图片_20210520203903"/>
          <p:cNvPicPr>
            <a:picLocks noChangeAspect="1"/>
          </p:cNvPicPr>
          <p:nvPr/>
        </p:nvPicPr>
        <p:blipFill>
          <a:blip r:embed="rId7"/>
          <a:stretch>
            <a:fillRect/>
          </a:stretch>
        </p:blipFill>
        <p:spPr>
          <a:xfrm>
            <a:off x="354930" y="169545"/>
            <a:ext cx="4954270" cy="1085215"/>
          </a:xfrm>
          <a:prstGeom prst="rect">
            <a:avLst/>
          </a:prstGeom>
        </p:spPr>
      </p:pic>
    </p:spTree>
    <p:extLst>
      <p:ext uri="{BB962C8B-B14F-4D97-AF65-F5344CB8AC3E}">
        <p14:creationId xmlns:p14="http://schemas.microsoft.com/office/powerpoint/2010/main" val="1829782737"/>
      </p:ext>
    </p:extLst>
  </p:cSld>
  <p:clrMapOvr>
    <a:masterClrMapping/>
  </p:clrMapOvr>
  <mc:AlternateContent xmlns:mc="http://schemas.openxmlformats.org/markup-compatibility/2006" xmlns:p14="http://schemas.microsoft.com/office/powerpoint/2010/main">
    <mc:Choice Requires="p14">
      <p:transition spd="slow" p14:dur="1600">
        <p:blinds dir="vert"/>
      </p:transition>
    </mc:Choice>
    <mc:Fallback xmlns="">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3" presetClass="entr" presetSubtype="10" fill="hold" grpId="0" nodeType="click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linds(horizontal)">
                                      <p:cBhvr>
                                        <p:cTn id="11" dur="500"/>
                                        <p:tgtEl>
                                          <p:spTgt spid="9"/>
                                        </p:tgtEl>
                                      </p:cBhvr>
                                    </p:animEffect>
                                  </p:childTnLst>
                                </p:cTn>
                              </p:par>
                              <p:par>
                                <p:cTn id="12" presetID="3" presetClass="entr" presetSubtype="10" fill="hold" grpId="0" nodeType="with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blinds(horizontal)">
                                      <p:cBhvr>
                                        <p:cTn id="14" dur="500"/>
                                        <p:tgtEl>
                                          <p:spTgt spid="5"/>
                                        </p:tgtEl>
                                      </p:cBhvr>
                                    </p:animEffect>
                                  </p:childTnLst>
                                </p:cTn>
                              </p:par>
                              <p:par>
                                <p:cTn id="15" presetID="3" presetClass="entr" presetSubtype="10" fill="hold" nodeType="with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linds(horizontal)">
                                      <p:cBhvr>
                                        <p:cTn id="17" dur="500"/>
                                        <p:tgtEl>
                                          <p:spTgt spid="3"/>
                                        </p:tgtEl>
                                      </p:cBhvr>
                                    </p:animEffect>
                                  </p:childTnLst>
                                </p:cTn>
                              </p:par>
                              <p:par>
                                <p:cTn id="18" presetID="3" presetClass="entr" presetSubtype="10" fill="hold" grpId="0" nodeType="withEffect">
                                  <p:stCondLst>
                                    <p:cond delay="0"/>
                                  </p:stCondLst>
                                  <p:childTnLst>
                                    <p:set>
                                      <p:cBhvr>
                                        <p:cTn id="19" dur="1" fill="hold">
                                          <p:stCondLst>
                                            <p:cond delay="0"/>
                                          </p:stCondLst>
                                        </p:cTn>
                                        <p:tgtEl>
                                          <p:spTgt spid="4"/>
                                        </p:tgtEl>
                                        <p:attrNameLst>
                                          <p:attrName>style.visibility</p:attrName>
                                        </p:attrNameLst>
                                      </p:cBhvr>
                                      <p:to>
                                        <p:strVal val="visible"/>
                                      </p:to>
                                    </p:set>
                                    <p:animEffect transition="in" filter="blinds(horizontal)">
                                      <p:cBhvr>
                                        <p:cTn id="20" dur="500"/>
                                        <p:tgtEl>
                                          <p:spTgt spid="4"/>
                                        </p:tgtEl>
                                      </p:cBhvr>
                                    </p:animEffect>
                                  </p:childTnLst>
                                </p:cTn>
                              </p:par>
                              <p:par>
                                <p:cTn id="21" presetID="3" presetClass="entr" presetSubtype="10"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blinds(horizontal)">
                                      <p:cBhvr>
                                        <p:cTn id="23" dur="500"/>
                                        <p:tgtEl>
                                          <p:spTgt spid="6"/>
                                        </p:tgtEl>
                                      </p:cBhvr>
                                    </p:animEffect>
                                  </p:childTnLst>
                                </p:cTn>
                              </p:par>
                              <p:par>
                                <p:cTn id="24" presetID="3" presetClass="entr" presetSubtype="10"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Effect transition="in" filter="blinds(horizontal)">
                                      <p:cBhvr>
                                        <p:cTn id="26" dur="500"/>
                                        <p:tgtEl>
                                          <p:spTgt spid="7"/>
                                        </p:tgtEl>
                                      </p:cBhvr>
                                    </p:animEffect>
                                  </p:childTnLst>
                                </p:cTn>
                              </p:par>
                              <p:par>
                                <p:cTn id="27" presetID="3" presetClass="entr" presetSubtype="1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animEffect transition="in" filter="blinds(horizontal)">
                                      <p:cBhvr>
                                        <p:cTn id="29" dur="500"/>
                                        <p:tgtEl>
                                          <p:spTgt spid="8"/>
                                        </p:tgtEl>
                                      </p:cBhvr>
                                    </p:animEffect>
                                  </p:childTnLst>
                                </p:cTn>
                              </p:par>
                              <p:par>
                                <p:cTn id="30" presetID="3" presetClass="entr" presetSubtype="10" fill="hold" grpId="0" nodeType="withEffect">
                                  <p:stCondLst>
                                    <p:cond delay="0"/>
                                  </p:stCondLst>
                                  <p:childTnLst>
                                    <p:set>
                                      <p:cBhvr>
                                        <p:cTn id="31" dur="1" fill="hold">
                                          <p:stCondLst>
                                            <p:cond delay="0"/>
                                          </p:stCondLst>
                                        </p:cTn>
                                        <p:tgtEl>
                                          <p:spTgt spid="2"/>
                                        </p:tgtEl>
                                        <p:attrNameLst>
                                          <p:attrName>style.visibility</p:attrName>
                                        </p:attrNameLst>
                                      </p:cBhvr>
                                      <p:to>
                                        <p:strVal val="visible"/>
                                      </p:to>
                                    </p:set>
                                    <p:animEffect transition="in" filter="blinds(horizontal)">
                                      <p:cBhvr>
                                        <p:cTn id="32" dur="500"/>
                                        <p:tgtEl>
                                          <p:spTgt spid="2"/>
                                        </p:tgtEl>
                                      </p:cBhvr>
                                    </p:animEffect>
                                  </p:childTnLst>
                                </p:cTn>
                              </p:par>
                            </p:childTnLst>
                          </p:cTn>
                        </p:par>
                      </p:childTnLst>
                    </p:cTn>
                  </p:par>
                  <p:par>
                    <p:cTn id="33" fill="hold">
                      <p:stCondLst>
                        <p:cond delay="indefinite"/>
                      </p:stCondLst>
                      <p:childTnLst>
                        <p:par>
                          <p:cTn id="34" fill="hold">
                            <p:stCondLst>
                              <p:cond delay="0"/>
                            </p:stCondLst>
                            <p:childTnLst>
                              <p:par>
                                <p:cTn id="35" presetID="3" presetClass="entr" presetSubtype="10" fill="hold" grpId="0" nodeType="clickEffect">
                                  <p:stCondLst>
                                    <p:cond delay="0"/>
                                  </p:stCondLst>
                                  <p:childTnLst>
                                    <p:set>
                                      <p:cBhvr>
                                        <p:cTn id="36" dur="1" fill="hold">
                                          <p:stCondLst>
                                            <p:cond delay="0"/>
                                          </p:stCondLst>
                                        </p:cTn>
                                        <p:tgtEl>
                                          <p:spTgt spid="10"/>
                                        </p:tgtEl>
                                        <p:attrNameLst>
                                          <p:attrName>style.visibility</p:attrName>
                                        </p:attrNameLst>
                                      </p:cBhvr>
                                      <p:to>
                                        <p:strVal val="visible"/>
                                      </p:to>
                                    </p:set>
                                    <p:animEffect transition="in" filter="blinds(horizontal)">
                                      <p:cBhvr>
                                        <p:cTn id="37" dur="500"/>
                                        <p:tgtEl>
                                          <p:spTgt spid="10"/>
                                        </p:tgtEl>
                                      </p:cBhvr>
                                    </p:animEffect>
                                  </p:childTnLst>
                                </p:cTn>
                              </p:par>
                            </p:childTnLst>
                          </p:cTn>
                        </p:par>
                      </p:childTnLst>
                    </p:cTn>
                  </p:par>
                  <p:par>
                    <p:cTn id="38" fill="hold">
                      <p:stCondLst>
                        <p:cond delay="indefinite"/>
                      </p:stCondLst>
                      <p:childTnLst>
                        <p:par>
                          <p:cTn id="39" fill="hold">
                            <p:stCondLst>
                              <p:cond delay="0"/>
                            </p:stCondLst>
                            <p:childTnLst>
                              <p:par>
                                <p:cTn id="40" presetID="3" presetClass="entr" presetSubtype="10" fill="hold" grpId="0" nodeType="clickEffect">
                                  <p:stCondLst>
                                    <p:cond delay="0"/>
                                  </p:stCondLst>
                                  <p:childTnLst>
                                    <p:set>
                                      <p:cBhvr>
                                        <p:cTn id="41" dur="1" fill="hold">
                                          <p:stCondLst>
                                            <p:cond delay="0"/>
                                          </p:stCondLst>
                                        </p:cTn>
                                        <p:tgtEl>
                                          <p:spTgt spid="30"/>
                                        </p:tgtEl>
                                        <p:attrNameLst>
                                          <p:attrName>style.visibility</p:attrName>
                                        </p:attrNameLst>
                                      </p:cBhvr>
                                      <p:to>
                                        <p:strVal val="visible"/>
                                      </p:to>
                                    </p:set>
                                    <p:animEffect transition="in" filter="blinds(horizontal)">
                                      <p:cBhvr>
                                        <p:cTn id="42" dur="500"/>
                                        <p:tgtEl>
                                          <p:spTgt spid="30"/>
                                        </p:tgtEl>
                                      </p:cBhvr>
                                    </p:animEffect>
                                  </p:childTnLst>
                                </p:cTn>
                              </p:par>
                            </p:childTnLst>
                          </p:cTn>
                        </p:par>
                      </p:childTnLst>
                    </p:cTn>
                  </p:par>
                  <p:par>
                    <p:cTn id="43" fill="hold">
                      <p:stCondLst>
                        <p:cond delay="indefinite"/>
                      </p:stCondLst>
                      <p:childTnLst>
                        <p:par>
                          <p:cTn id="44" fill="hold">
                            <p:stCondLst>
                              <p:cond delay="0"/>
                            </p:stCondLst>
                            <p:childTnLst>
                              <p:par>
                                <p:cTn id="45" presetID="3" presetClass="entr" presetSubtype="10" fill="hold" grpId="0" nodeType="click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blinds(horizontal)">
                                      <p:cBhvr>
                                        <p:cTn id="47"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vol="80000" mute="1" numSld="999" showWhenStopped="0">
                <p:cTn id="48" repeatCount="indefinite" fill="remove" display="0">
                  <p:stCondLst>
                    <p:cond delay="indefinite"/>
                  </p:stCondLst>
                  <p:endCondLst>
                    <p:cond evt="onStopAudio" delay="0">
                      <p:tgtEl>
                        <p:sldTgt/>
                      </p:tgtEl>
                    </p:cond>
                  </p:endCondLst>
                </p:cTn>
                <p:tgtEl>
                  <p:spTgt spid="15"/>
                </p:tgtEl>
              </p:cMediaNode>
            </p:audio>
          </p:childTnLst>
        </p:cTn>
      </p:par>
    </p:tnLst>
    <p:bldLst>
      <p:bldP spid="9" grpId="0" animBg="1"/>
      <p:bldP spid="5" grpId="0" animBg="1"/>
      <p:bldP spid="4" grpId="0" animBg="1"/>
      <p:bldP spid="6" grpId="0" animBg="1"/>
      <p:bldP spid="7" grpId="0" animBg="1"/>
      <p:bldP spid="8" grpId="0" animBg="1"/>
      <p:bldP spid="10" grpId="0"/>
      <p:bldP spid="13" grpId="0" animBg="1"/>
      <p:bldP spid="2" grpId="0" animBg="1"/>
      <p:bldP spid="30"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34"/>
          <p:cNvSpPr txBox="1"/>
          <p:nvPr/>
        </p:nvSpPr>
        <p:spPr>
          <a:xfrm>
            <a:off x="6322516" y="664727"/>
            <a:ext cx="1675130" cy="1731244"/>
          </a:xfrm>
          <a:prstGeom prst="rect">
            <a:avLst/>
          </a:prstGeom>
          <a:noFill/>
        </p:spPr>
        <p:txBody>
          <a:bodyPr wrap="square" anchor="ctr">
            <a:normAutofit/>
          </a:bodyPr>
          <a:lstStyle/>
          <a:p>
            <a:pPr algn="ctr"/>
            <a:r>
              <a:rPr lang="en-US" altLang="zh-CN" sz="7200" b="1" dirty="0">
                <a:solidFill>
                  <a:schemeClr val="accent6"/>
                </a:solidFill>
                <a:latin typeface="微软雅黑" panose="020B0503020204020204" pitchFamily="34" charset="-122"/>
                <a:ea typeface="微软雅黑" panose="020B0503020204020204" pitchFamily="34" charset="-122"/>
              </a:rPr>
              <a:t>03</a:t>
            </a:r>
            <a:endParaRPr lang="zh-CN" altLang="en-US" sz="7200" b="1" dirty="0">
              <a:solidFill>
                <a:schemeClr val="accent6"/>
              </a:solidFill>
              <a:latin typeface="微软雅黑" panose="020B0503020204020204" pitchFamily="34" charset="-122"/>
              <a:ea typeface="微软雅黑" panose="020B0503020204020204" pitchFamily="34" charset="-122"/>
            </a:endParaRPr>
          </a:p>
        </p:txBody>
      </p:sp>
      <p:sp>
        <p:nvSpPr>
          <p:cNvPr id="19" name="文本框 18"/>
          <p:cNvSpPr txBox="1"/>
          <p:nvPr/>
        </p:nvSpPr>
        <p:spPr>
          <a:xfrm>
            <a:off x="1887427" y="2554681"/>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关键技术</a:t>
            </a:r>
          </a:p>
        </p:txBody>
      </p:sp>
      <p:sp>
        <p:nvSpPr>
          <p:cNvPr id="20" name="文本框 19"/>
          <p:cNvSpPr txBox="1"/>
          <p:nvPr/>
        </p:nvSpPr>
        <p:spPr>
          <a:xfrm>
            <a:off x="1887427" y="3057822"/>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实现难点</a:t>
            </a:r>
          </a:p>
        </p:txBody>
      </p:sp>
      <p:sp>
        <p:nvSpPr>
          <p:cNvPr id="2" name="矩形 1"/>
          <p:cNvSpPr/>
          <p:nvPr/>
        </p:nvSpPr>
        <p:spPr>
          <a:xfrm>
            <a:off x="712909" y="1521205"/>
            <a:ext cx="4572000" cy="923330"/>
          </a:xfrm>
          <a:prstGeom prst="rect">
            <a:avLst/>
          </a:prstGeom>
        </p:spPr>
        <p:txBody>
          <a:bodyPr>
            <a:spAutoFit/>
          </a:bodyPr>
          <a:lstStyle/>
          <a:p>
            <a:r>
              <a:rPr lang="zh-CN" altLang="en-US" sz="3600" b="1" dirty="0">
                <a:solidFill>
                  <a:schemeClr val="accent4"/>
                </a:solidFill>
                <a:latin typeface="微软雅黑" panose="020B0503020204020204" pitchFamily="34" charset="-122"/>
                <a:ea typeface="微软雅黑" panose="020B0503020204020204" pitchFamily="34" charset="-122"/>
              </a:rPr>
              <a:t>关键技术与实现难点</a:t>
            </a:r>
            <a:endParaRPr lang="en-US" altLang="zh-CN" sz="3600" b="1" dirty="0">
              <a:solidFill>
                <a:schemeClr val="accent4"/>
              </a:solidFill>
              <a:latin typeface="微软雅黑" panose="020B0503020204020204" pitchFamily="34" charset="-122"/>
              <a:ea typeface="微软雅黑" panose="020B0503020204020204" pitchFamily="34" charset="-122"/>
            </a:endParaRPr>
          </a:p>
          <a:p>
            <a:r>
              <a:rPr lang="en-US" altLang="zh-CN" b="1" dirty="0">
                <a:solidFill>
                  <a:schemeClr val="accent4"/>
                </a:solidFill>
                <a:latin typeface="微软雅黑" panose="020B0503020204020204" pitchFamily="34" charset="-122"/>
                <a:ea typeface="微软雅黑" panose="020B0503020204020204" pitchFamily="34" charset="-122"/>
              </a:rPr>
              <a:t>    ( Tackling in Key Technologies)</a:t>
            </a:r>
            <a:endParaRPr lang="zh-CN" altLang="en-US" b="1" dirty="0">
              <a:solidFill>
                <a:schemeClr val="accent4"/>
              </a:solidFill>
              <a:latin typeface="微软雅黑" panose="020B0503020204020204" pitchFamily="34" charset="-122"/>
              <a:ea typeface="微软雅黑" panose="020B0503020204020204" pitchFamily="34" charset="-122"/>
            </a:endParaRPr>
          </a:p>
        </p:txBody>
      </p:sp>
      <p:pic>
        <p:nvPicPr>
          <p:cNvPr id="22" name="图片 21" descr="33af44c9fe23df8286f99d06e678fd1b">
            <a:extLst>
              <a:ext uri="{FF2B5EF4-FFF2-40B4-BE49-F238E27FC236}">
                <a16:creationId xmlns:a16="http://schemas.microsoft.com/office/drawing/2014/main" id="{58E77529-813F-4E67-8EA3-1813FEE55AA4}"/>
              </a:ext>
            </a:extLst>
          </p:cNvPr>
          <p:cNvPicPr>
            <a:picLocks noChangeAspect="1"/>
          </p:cNvPicPr>
          <p:nvPr/>
        </p:nvPicPr>
        <p:blipFill>
          <a:blip r:embed="rId3"/>
          <a:stretch>
            <a:fillRect/>
          </a:stretch>
        </p:blipFill>
        <p:spPr>
          <a:xfrm rot="13505325">
            <a:off x="6246011" y="1327153"/>
            <a:ext cx="6233981" cy="5988671"/>
          </a:xfrm>
          <a:prstGeom prst="rect">
            <a:avLst/>
          </a:prstGeom>
        </p:spPr>
      </p:pic>
      <p:pic>
        <p:nvPicPr>
          <p:cNvPr id="8" name="图片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996" y="0"/>
            <a:ext cx="2750949" cy="639590"/>
          </a:xfrm>
          <a:prstGeom prst="rect">
            <a:avLst/>
          </a:prstGeom>
        </p:spPr>
      </p:pic>
    </p:spTree>
    <p:extLst>
      <p:ext uri="{BB962C8B-B14F-4D97-AF65-F5344CB8AC3E}">
        <p14:creationId xmlns:p14="http://schemas.microsoft.com/office/powerpoint/2010/main" val="2003215020"/>
      </p:ext>
    </p:extLst>
  </p:cSld>
  <p:clrMapOvr>
    <a:masterClrMapping/>
  </p:clrMapOvr>
  <p:transition spd="slow">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0" y="133350"/>
            <a:ext cx="9144000" cy="457200"/>
            <a:chOff x="0" y="133350"/>
            <a:chExt cx="9144000" cy="45720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椭圆 10"/>
            <p:cNvSpPr/>
            <p:nvPr/>
          </p:nvSpPr>
          <p:spPr>
            <a:xfrm>
              <a:off x="6976110"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 name="椭圆 11"/>
            <p:cNvSpPr/>
            <p:nvPr/>
          </p:nvSpPr>
          <p:spPr>
            <a:xfrm>
              <a:off x="7378661"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椭圆 12"/>
            <p:cNvSpPr/>
            <p:nvPr/>
          </p:nvSpPr>
          <p:spPr>
            <a:xfrm>
              <a:off x="7757399" y="25919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8159950"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椭圆 14"/>
            <p:cNvSpPr/>
            <p:nvPr/>
          </p:nvSpPr>
          <p:spPr>
            <a:xfrm>
              <a:off x="8516302"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4" name="椭圆 3"/>
          <p:cNvSpPr/>
          <p:nvPr/>
        </p:nvSpPr>
        <p:spPr>
          <a:xfrm>
            <a:off x="247058" y="179071"/>
            <a:ext cx="384810" cy="3848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4"/>
                </a:solidFill>
                <a:latin typeface="微软雅黑" panose="020B0503020204020204" pitchFamily="34" charset="-122"/>
                <a:ea typeface="微软雅黑" panose="020B0503020204020204" pitchFamily="34" charset="-122"/>
              </a:rPr>
              <a:t>3</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矩形 6"/>
          <p:cNvSpPr/>
          <p:nvPr/>
        </p:nvSpPr>
        <p:spPr>
          <a:xfrm>
            <a:off x="3132537"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0" y="4764643"/>
            <a:ext cx="9144000" cy="369332"/>
            <a:chOff x="0" y="4764643"/>
            <a:chExt cx="9144000" cy="369332"/>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8602980" y="4764643"/>
              <a:ext cx="54102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10</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5" name="矩形 4"/>
          <p:cNvSpPr/>
          <p:nvPr/>
        </p:nvSpPr>
        <p:spPr>
          <a:xfrm>
            <a:off x="631868" y="171421"/>
            <a:ext cx="2492990"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关键技术与实现难点</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180531" y="213598"/>
            <a:ext cx="3753848"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 Tackling in Key Technologies)</a:t>
            </a:r>
            <a:endParaRPr lang="zh-CN" altLang="en-US" dirty="0">
              <a:solidFill>
                <a:schemeClr val="bg1"/>
              </a:solidFill>
            </a:endParaRPr>
          </a:p>
        </p:txBody>
      </p:sp>
      <p:sp>
        <p:nvSpPr>
          <p:cNvPr id="45" name="文本框 44"/>
          <p:cNvSpPr txBox="1"/>
          <p:nvPr/>
        </p:nvSpPr>
        <p:spPr>
          <a:xfrm>
            <a:off x="439463" y="697230"/>
            <a:ext cx="1875112"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accent4"/>
                </a:solidFill>
                <a:latin typeface="微软雅黑" panose="020B0503020204020204" pitchFamily="34" charset="-122"/>
                <a:ea typeface="微软雅黑" panose="020B0503020204020204" pitchFamily="34" charset="-122"/>
              </a:rPr>
              <a:t>关键技术</a:t>
            </a:r>
          </a:p>
        </p:txBody>
      </p:sp>
      <p:sp>
        <p:nvSpPr>
          <p:cNvPr id="19" name="矩形 18"/>
          <p:cNvSpPr/>
          <p:nvPr/>
        </p:nvSpPr>
        <p:spPr>
          <a:xfrm>
            <a:off x="0" y="1691640"/>
            <a:ext cx="9144000" cy="111252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24" name="组合 23">
            <a:extLst>
              <a:ext uri="{FF2B5EF4-FFF2-40B4-BE49-F238E27FC236}">
                <a16:creationId xmlns:a16="http://schemas.microsoft.com/office/drawing/2014/main" id="{C4C040CF-484E-635E-7712-9D16C3690645}"/>
              </a:ext>
            </a:extLst>
          </p:cNvPr>
          <p:cNvGrpSpPr/>
          <p:nvPr/>
        </p:nvGrpSpPr>
        <p:grpSpPr>
          <a:xfrm>
            <a:off x="802842" y="1451610"/>
            <a:ext cx="2322016" cy="1989713"/>
            <a:chOff x="802842" y="1451610"/>
            <a:chExt cx="2322016" cy="1989713"/>
          </a:xfrm>
        </p:grpSpPr>
        <p:sp>
          <p:nvSpPr>
            <p:cNvPr id="46" name="矩形 45"/>
            <p:cNvSpPr/>
            <p:nvPr/>
          </p:nvSpPr>
          <p:spPr>
            <a:xfrm>
              <a:off x="865241" y="1451610"/>
              <a:ext cx="2259615" cy="1592580"/>
            </a:xfrm>
            <a:prstGeom prst="rect">
              <a:avLst/>
            </a:prstGeom>
            <a:solidFill>
              <a:srgbClr val="51718D"/>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1" name="Rectangle 17"/>
            <p:cNvSpPr/>
            <p:nvPr/>
          </p:nvSpPr>
          <p:spPr>
            <a:xfrm>
              <a:off x="802842" y="3159383"/>
              <a:ext cx="2151041" cy="281940"/>
            </a:xfrm>
            <a:prstGeom prst="rect">
              <a:avLst/>
            </a:prstGeom>
          </p:spPr>
          <p:txBody>
            <a:bodyPr wrap="none" lIns="72000" tIns="0" rIns="72000" bIns="0">
              <a:noAutofit/>
            </a:bodyPr>
            <a:lstStyle/>
            <a:p>
              <a:pPr lvl="0" algn="ctr" defTabSz="914378">
                <a:defRPr/>
              </a:pPr>
              <a:r>
                <a:rPr lang="zh-CN" altLang="en-US" sz="1600" b="1" dirty="0">
                  <a:solidFill>
                    <a:schemeClr val="accent2"/>
                  </a:solidFill>
                  <a:latin typeface="微软雅黑" panose="020B0503020204020204" pitchFamily="34" charset="-122"/>
                  <a:ea typeface="微软雅黑" panose="020B0503020204020204" pitchFamily="34" charset="-122"/>
                </a:rPr>
                <a:t>前后端分离架构</a:t>
              </a:r>
            </a:p>
          </p:txBody>
        </p:sp>
        <p:pic>
          <p:nvPicPr>
            <p:cNvPr id="10" name="图片 9">
              <a:extLst>
                <a:ext uri="{FF2B5EF4-FFF2-40B4-BE49-F238E27FC236}">
                  <a16:creationId xmlns:a16="http://schemas.microsoft.com/office/drawing/2014/main" id="{1892354F-31CF-7D04-CBC8-818E181C7029}"/>
                </a:ext>
              </a:extLst>
            </p:cNvPr>
            <p:cNvPicPr>
              <a:picLocks noChangeAspect="1"/>
            </p:cNvPicPr>
            <p:nvPr/>
          </p:nvPicPr>
          <p:blipFill>
            <a:blip r:embed="rId3"/>
            <a:stretch>
              <a:fillRect/>
            </a:stretch>
          </p:blipFill>
          <p:spPr>
            <a:xfrm>
              <a:off x="865242" y="1594134"/>
              <a:ext cx="2259616" cy="1307032"/>
            </a:xfrm>
            <a:prstGeom prst="rect">
              <a:avLst/>
            </a:prstGeom>
          </p:spPr>
        </p:pic>
      </p:grpSp>
      <p:grpSp>
        <p:nvGrpSpPr>
          <p:cNvPr id="26" name="组合 25">
            <a:extLst>
              <a:ext uri="{FF2B5EF4-FFF2-40B4-BE49-F238E27FC236}">
                <a16:creationId xmlns:a16="http://schemas.microsoft.com/office/drawing/2014/main" id="{CC35FA6D-0F69-4344-C3B3-A3DCF539D167}"/>
              </a:ext>
            </a:extLst>
          </p:cNvPr>
          <p:cNvGrpSpPr/>
          <p:nvPr/>
        </p:nvGrpSpPr>
        <p:grpSpPr>
          <a:xfrm>
            <a:off x="6104846" y="1451610"/>
            <a:ext cx="2547630" cy="1939105"/>
            <a:chOff x="6116309" y="1451610"/>
            <a:chExt cx="2547630" cy="1939105"/>
          </a:xfrm>
        </p:grpSpPr>
        <p:sp>
          <p:nvSpPr>
            <p:cNvPr id="57" name="Rectangle 17"/>
            <p:cNvSpPr/>
            <p:nvPr/>
          </p:nvSpPr>
          <p:spPr>
            <a:xfrm>
              <a:off x="6314603" y="3133186"/>
              <a:ext cx="2151041" cy="257529"/>
            </a:xfrm>
            <a:prstGeom prst="rect">
              <a:avLst/>
            </a:prstGeom>
          </p:spPr>
          <p:txBody>
            <a:bodyPr wrap="none" lIns="72000" tIns="0" rIns="72000" bIns="0">
              <a:noAutofit/>
            </a:bodyPr>
            <a:lstStyle/>
            <a:p>
              <a:pPr lvl="0" algn="ctr" defTabSz="914378">
                <a:defRPr/>
              </a:pPr>
              <a:r>
                <a:rPr lang="zh-CN" altLang="en-US" sz="1600" b="1" dirty="0">
                  <a:solidFill>
                    <a:schemeClr val="accent2"/>
                  </a:solidFill>
                  <a:latin typeface="微软雅黑" panose="020B0503020204020204" pitchFamily="34" charset="-122"/>
                  <a:ea typeface="微软雅黑" panose="020B0503020204020204" pitchFamily="34" charset="-122"/>
                </a:rPr>
                <a:t>数据安全与性能优化</a:t>
              </a:r>
            </a:p>
          </p:txBody>
        </p:sp>
        <p:sp>
          <p:nvSpPr>
            <p:cNvPr id="48" name="矩形 47"/>
            <p:cNvSpPr/>
            <p:nvPr/>
          </p:nvSpPr>
          <p:spPr>
            <a:xfrm>
              <a:off x="6116309" y="1451610"/>
              <a:ext cx="2547630" cy="1592580"/>
            </a:xfrm>
            <a:prstGeom prst="rect">
              <a:avLst/>
            </a:prstGeom>
            <a:solidFill>
              <a:srgbClr val="51718D"/>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2" name="图片 21">
              <a:extLst>
                <a:ext uri="{FF2B5EF4-FFF2-40B4-BE49-F238E27FC236}">
                  <a16:creationId xmlns:a16="http://schemas.microsoft.com/office/drawing/2014/main" id="{0F574392-561D-88F6-51E4-BA6B4CDE1F04}"/>
                </a:ext>
              </a:extLst>
            </p:cNvPr>
            <p:cNvPicPr>
              <a:picLocks noChangeAspect="1"/>
            </p:cNvPicPr>
            <p:nvPr/>
          </p:nvPicPr>
          <p:blipFill>
            <a:blip r:embed="rId4"/>
            <a:stretch>
              <a:fillRect/>
            </a:stretch>
          </p:blipFill>
          <p:spPr>
            <a:xfrm>
              <a:off x="6116311" y="1738789"/>
              <a:ext cx="2547628" cy="972599"/>
            </a:xfrm>
            <a:prstGeom prst="rect">
              <a:avLst/>
            </a:prstGeom>
          </p:spPr>
        </p:pic>
      </p:grpSp>
      <p:grpSp>
        <p:nvGrpSpPr>
          <p:cNvPr id="25" name="组合 24">
            <a:extLst>
              <a:ext uri="{FF2B5EF4-FFF2-40B4-BE49-F238E27FC236}">
                <a16:creationId xmlns:a16="http://schemas.microsoft.com/office/drawing/2014/main" id="{C31CA9D0-B925-B299-B9F0-D12548D196B3}"/>
              </a:ext>
            </a:extLst>
          </p:cNvPr>
          <p:cNvGrpSpPr/>
          <p:nvPr/>
        </p:nvGrpSpPr>
        <p:grpSpPr>
          <a:xfrm>
            <a:off x="3278549" y="1451610"/>
            <a:ext cx="2740126" cy="1947615"/>
            <a:chOff x="3278549" y="1451610"/>
            <a:chExt cx="2740126" cy="1947615"/>
          </a:xfrm>
        </p:grpSpPr>
        <p:sp>
          <p:nvSpPr>
            <p:cNvPr id="54" name="Rectangle 17"/>
            <p:cNvSpPr/>
            <p:nvPr/>
          </p:nvSpPr>
          <p:spPr>
            <a:xfrm>
              <a:off x="3573090" y="3141696"/>
              <a:ext cx="2151041" cy="257529"/>
            </a:xfrm>
            <a:prstGeom prst="rect">
              <a:avLst/>
            </a:prstGeom>
          </p:spPr>
          <p:txBody>
            <a:bodyPr wrap="none" lIns="72000" tIns="0" rIns="72000" bIns="0">
              <a:noAutofit/>
            </a:bodyPr>
            <a:lstStyle/>
            <a:p>
              <a:pPr lvl="0" algn="ctr" defTabSz="914378">
                <a:defRPr/>
              </a:pPr>
              <a:r>
                <a:rPr lang="en-US" altLang="zh-CN" sz="1600" b="1" dirty="0">
                  <a:solidFill>
                    <a:schemeClr val="accent2"/>
                  </a:solidFill>
                  <a:latin typeface="微软雅黑" panose="020B0503020204020204" pitchFamily="34" charset="-122"/>
                  <a:ea typeface="微软雅黑" panose="020B0503020204020204" pitchFamily="34" charset="-122"/>
                </a:rPr>
                <a:t>JWT</a:t>
              </a:r>
              <a:r>
                <a:rPr lang="zh-CN" altLang="en-US" sz="1600" b="1" dirty="0">
                  <a:solidFill>
                    <a:schemeClr val="accent2"/>
                  </a:solidFill>
                  <a:latin typeface="微软雅黑" panose="020B0503020204020204" pitchFamily="34" charset="-122"/>
                  <a:ea typeface="微软雅黑" panose="020B0503020204020204" pitchFamily="34" charset="-122"/>
                </a:rPr>
                <a:t>身份认证与权限管理</a:t>
              </a:r>
            </a:p>
          </p:txBody>
        </p:sp>
        <p:sp>
          <p:nvSpPr>
            <p:cNvPr id="47" name="矩形 46"/>
            <p:cNvSpPr/>
            <p:nvPr/>
          </p:nvSpPr>
          <p:spPr>
            <a:xfrm>
              <a:off x="3278549" y="1451610"/>
              <a:ext cx="2740124" cy="1592580"/>
            </a:xfrm>
            <a:prstGeom prst="rect">
              <a:avLst/>
            </a:prstGeom>
            <a:solidFill>
              <a:srgbClr val="51718D"/>
            </a:solidFill>
            <a:ln>
              <a:solidFill>
                <a:schemeClr val="accent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pic>
          <p:nvPicPr>
            <p:cNvPr id="20" name="图片 19">
              <a:extLst>
                <a:ext uri="{FF2B5EF4-FFF2-40B4-BE49-F238E27FC236}">
                  <a16:creationId xmlns:a16="http://schemas.microsoft.com/office/drawing/2014/main" id="{1CBEAAC5-CC78-EEC6-F416-03E2B5F58132}"/>
                </a:ext>
              </a:extLst>
            </p:cNvPr>
            <p:cNvPicPr>
              <a:picLocks noChangeAspect="1"/>
            </p:cNvPicPr>
            <p:nvPr/>
          </p:nvPicPr>
          <p:blipFill>
            <a:blip r:embed="rId5"/>
            <a:stretch>
              <a:fillRect/>
            </a:stretch>
          </p:blipFill>
          <p:spPr>
            <a:xfrm>
              <a:off x="3278551" y="1674141"/>
              <a:ext cx="2740124" cy="1210026"/>
            </a:xfrm>
            <a:prstGeom prst="rect">
              <a:avLst/>
            </a:prstGeom>
          </p:spPr>
        </p:pic>
      </p:grpSp>
    </p:spTree>
    <p:extLst>
      <p:ext uri="{BB962C8B-B14F-4D97-AF65-F5344CB8AC3E}">
        <p14:creationId xmlns:p14="http://schemas.microsoft.com/office/powerpoint/2010/main" val="231493724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2" presetClass="entr" presetSubtype="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right)">
                                      <p:cBhvr>
                                        <p:cTn id="10" dur="500"/>
                                        <p:tgtEl>
                                          <p:spTgt spid="1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randombar(horizontal)">
                                      <p:cBhvr>
                                        <p:cTn id="19" dur="500"/>
                                        <p:tgtEl>
                                          <p:spTgt spid="5"/>
                                        </p:tgtEl>
                                      </p:cBhvr>
                                    </p:animEffect>
                                  </p:childTnLst>
                                </p:cTn>
                              </p:par>
                            </p:childTnLst>
                          </p:cTn>
                        </p:par>
                        <p:par>
                          <p:cTn id="20" fill="hold">
                            <p:stCondLst>
                              <p:cond delay="1500"/>
                            </p:stCondLst>
                            <p:childTnLst>
                              <p:par>
                                <p:cTn id="21" presetID="16" presetClass="entr" presetSubtype="26"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Horizontal)">
                                      <p:cBhvr>
                                        <p:cTn id="23" dur="500"/>
                                        <p:tgtEl>
                                          <p:spTgt spid="7"/>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45"/>
                                        </p:tgtEl>
                                        <p:attrNameLst>
                                          <p:attrName>style.visibility</p:attrName>
                                        </p:attrNameLst>
                                      </p:cBhvr>
                                      <p:to>
                                        <p:strVal val="visible"/>
                                      </p:to>
                                    </p:set>
                                    <p:anim calcmode="lin" valueType="num">
                                      <p:cBhvr additive="base">
                                        <p:cTn id="31" dur="500" fill="hold"/>
                                        <p:tgtEl>
                                          <p:spTgt spid="45"/>
                                        </p:tgtEl>
                                        <p:attrNameLst>
                                          <p:attrName>ppt_x</p:attrName>
                                        </p:attrNameLst>
                                      </p:cBhvr>
                                      <p:tavLst>
                                        <p:tav tm="0">
                                          <p:val>
                                            <p:strVal val="0-#ppt_w/2"/>
                                          </p:val>
                                        </p:tav>
                                        <p:tav tm="100000">
                                          <p:val>
                                            <p:strVal val="#ppt_x"/>
                                          </p:val>
                                        </p:tav>
                                      </p:tavLst>
                                    </p:anim>
                                    <p:anim calcmode="lin" valueType="num">
                                      <p:cBhvr additive="base">
                                        <p:cTn id="32" dur="500" fill="hold"/>
                                        <p:tgtEl>
                                          <p:spTgt spid="45"/>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16" presetClass="entr" presetSubtype="21" fill="hold" grpId="0" nodeType="afterEffect">
                                  <p:stCondLst>
                                    <p:cond delay="0"/>
                                  </p:stCondLst>
                                  <p:childTnLst>
                                    <p:set>
                                      <p:cBhvr>
                                        <p:cTn id="35" dur="1" fill="hold">
                                          <p:stCondLst>
                                            <p:cond delay="0"/>
                                          </p:stCondLst>
                                        </p:cTn>
                                        <p:tgtEl>
                                          <p:spTgt spid="19"/>
                                        </p:tgtEl>
                                        <p:attrNameLst>
                                          <p:attrName>style.visibility</p:attrName>
                                        </p:attrNameLst>
                                      </p:cBhvr>
                                      <p:to>
                                        <p:strVal val="visible"/>
                                      </p:to>
                                    </p:set>
                                    <p:animEffect transition="in" filter="barn(inVertical)">
                                      <p:cBhvr>
                                        <p:cTn id="36" dur="500"/>
                                        <p:tgtEl>
                                          <p:spTgt spid="19"/>
                                        </p:tgtEl>
                                      </p:cBhvr>
                                    </p:animEffect>
                                  </p:childTnLst>
                                </p:cTn>
                              </p:par>
                            </p:childTnLst>
                          </p:cTn>
                        </p:par>
                        <p:par>
                          <p:cTn id="37" fill="hold">
                            <p:stCondLst>
                              <p:cond delay="3500"/>
                            </p:stCondLst>
                            <p:childTnLst>
                              <p:par>
                                <p:cTn id="38" presetID="53" presetClass="entr" presetSubtype="16" fill="hold" nodeType="afterEffect">
                                  <p:stCondLst>
                                    <p:cond delay="0"/>
                                  </p:stCondLst>
                                  <p:childTnLst>
                                    <p:set>
                                      <p:cBhvr>
                                        <p:cTn id="39" dur="1" fill="hold">
                                          <p:stCondLst>
                                            <p:cond delay="0"/>
                                          </p:stCondLst>
                                        </p:cTn>
                                        <p:tgtEl>
                                          <p:spTgt spid="24"/>
                                        </p:tgtEl>
                                        <p:attrNameLst>
                                          <p:attrName>style.visibility</p:attrName>
                                        </p:attrNameLst>
                                      </p:cBhvr>
                                      <p:to>
                                        <p:strVal val="visible"/>
                                      </p:to>
                                    </p:set>
                                    <p:anim calcmode="lin" valueType="num">
                                      <p:cBhvr>
                                        <p:cTn id="40" dur="500" fill="hold"/>
                                        <p:tgtEl>
                                          <p:spTgt spid="24"/>
                                        </p:tgtEl>
                                        <p:attrNameLst>
                                          <p:attrName>ppt_w</p:attrName>
                                        </p:attrNameLst>
                                      </p:cBhvr>
                                      <p:tavLst>
                                        <p:tav tm="0">
                                          <p:val>
                                            <p:fltVal val="0"/>
                                          </p:val>
                                        </p:tav>
                                        <p:tav tm="100000">
                                          <p:val>
                                            <p:strVal val="#ppt_w"/>
                                          </p:val>
                                        </p:tav>
                                      </p:tavLst>
                                    </p:anim>
                                    <p:anim calcmode="lin" valueType="num">
                                      <p:cBhvr>
                                        <p:cTn id="41" dur="500" fill="hold"/>
                                        <p:tgtEl>
                                          <p:spTgt spid="24"/>
                                        </p:tgtEl>
                                        <p:attrNameLst>
                                          <p:attrName>ppt_h</p:attrName>
                                        </p:attrNameLst>
                                      </p:cBhvr>
                                      <p:tavLst>
                                        <p:tav tm="0">
                                          <p:val>
                                            <p:fltVal val="0"/>
                                          </p:val>
                                        </p:tav>
                                        <p:tav tm="100000">
                                          <p:val>
                                            <p:strVal val="#ppt_h"/>
                                          </p:val>
                                        </p:tav>
                                      </p:tavLst>
                                    </p:anim>
                                    <p:animEffect transition="in" filter="fade">
                                      <p:cBhvr>
                                        <p:cTn id="42" dur="500"/>
                                        <p:tgtEl>
                                          <p:spTgt spid="24"/>
                                        </p:tgtEl>
                                      </p:cBhvr>
                                    </p:animEffect>
                                  </p:childTnLst>
                                </p:cTn>
                              </p:par>
                            </p:childTnLst>
                          </p:cTn>
                        </p:par>
                        <p:par>
                          <p:cTn id="43" fill="hold">
                            <p:stCondLst>
                              <p:cond delay="4000"/>
                            </p:stCondLst>
                            <p:childTnLst>
                              <p:par>
                                <p:cTn id="44" presetID="53" presetClass="entr" presetSubtype="16" fill="hold" nodeType="afterEffect">
                                  <p:stCondLst>
                                    <p:cond delay="0"/>
                                  </p:stCondLst>
                                  <p:childTnLst>
                                    <p:set>
                                      <p:cBhvr>
                                        <p:cTn id="45" dur="1" fill="hold">
                                          <p:stCondLst>
                                            <p:cond delay="0"/>
                                          </p:stCondLst>
                                        </p:cTn>
                                        <p:tgtEl>
                                          <p:spTgt spid="25"/>
                                        </p:tgtEl>
                                        <p:attrNameLst>
                                          <p:attrName>style.visibility</p:attrName>
                                        </p:attrNameLst>
                                      </p:cBhvr>
                                      <p:to>
                                        <p:strVal val="visible"/>
                                      </p:to>
                                    </p:set>
                                    <p:anim calcmode="lin" valueType="num">
                                      <p:cBhvr>
                                        <p:cTn id="46" dur="500" fill="hold"/>
                                        <p:tgtEl>
                                          <p:spTgt spid="25"/>
                                        </p:tgtEl>
                                        <p:attrNameLst>
                                          <p:attrName>ppt_w</p:attrName>
                                        </p:attrNameLst>
                                      </p:cBhvr>
                                      <p:tavLst>
                                        <p:tav tm="0">
                                          <p:val>
                                            <p:fltVal val="0"/>
                                          </p:val>
                                        </p:tav>
                                        <p:tav tm="100000">
                                          <p:val>
                                            <p:strVal val="#ppt_w"/>
                                          </p:val>
                                        </p:tav>
                                      </p:tavLst>
                                    </p:anim>
                                    <p:anim calcmode="lin" valueType="num">
                                      <p:cBhvr>
                                        <p:cTn id="47" dur="500" fill="hold"/>
                                        <p:tgtEl>
                                          <p:spTgt spid="25"/>
                                        </p:tgtEl>
                                        <p:attrNameLst>
                                          <p:attrName>ppt_h</p:attrName>
                                        </p:attrNameLst>
                                      </p:cBhvr>
                                      <p:tavLst>
                                        <p:tav tm="0">
                                          <p:val>
                                            <p:fltVal val="0"/>
                                          </p:val>
                                        </p:tav>
                                        <p:tav tm="100000">
                                          <p:val>
                                            <p:strVal val="#ppt_h"/>
                                          </p:val>
                                        </p:tav>
                                      </p:tavLst>
                                    </p:anim>
                                    <p:animEffect transition="in" filter="fade">
                                      <p:cBhvr>
                                        <p:cTn id="48" dur="500"/>
                                        <p:tgtEl>
                                          <p:spTgt spid="25"/>
                                        </p:tgtEl>
                                      </p:cBhvr>
                                    </p:animEffect>
                                  </p:childTnLst>
                                </p:cTn>
                              </p:par>
                            </p:childTnLst>
                          </p:cTn>
                        </p:par>
                        <p:par>
                          <p:cTn id="49" fill="hold">
                            <p:stCondLst>
                              <p:cond delay="4500"/>
                            </p:stCondLst>
                            <p:childTnLst>
                              <p:par>
                                <p:cTn id="50" presetID="53" presetClass="entr" presetSubtype="16" fill="hold" nodeType="afterEffect">
                                  <p:stCondLst>
                                    <p:cond delay="0"/>
                                  </p:stCondLst>
                                  <p:childTnLst>
                                    <p:set>
                                      <p:cBhvr>
                                        <p:cTn id="51" dur="1" fill="hold">
                                          <p:stCondLst>
                                            <p:cond delay="0"/>
                                          </p:stCondLst>
                                        </p:cTn>
                                        <p:tgtEl>
                                          <p:spTgt spid="26"/>
                                        </p:tgtEl>
                                        <p:attrNameLst>
                                          <p:attrName>style.visibility</p:attrName>
                                        </p:attrNameLst>
                                      </p:cBhvr>
                                      <p:to>
                                        <p:strVal val="visible"/>
                                      </p:to>
                                    </p:set>
                                    <p:anim calcmode="lin" valueType="num">
                                      <p:cBhvr>
                                        <p:cTn id="52" dur="500" fill="hold"/>
                                        <p:tgtEl>
                                          <p:spTgt spid="26"/>
                                        </p:tgtEl>
                                        <p:attrNameLst>
                                          <p:attrName>ppt_w</p:attrName>
                                        </p:attrNameLst>
                                      </p:cBhvr>
                                      <p:tavLst>
                                        <p:tav tm="0">
                                          <p:val>
                                            <p:fltVal val="0"/>
                                          </p:val>
                                        </p:tav>
                                        <p:tav tm="100000">
                                          <p:val>
                                            <p:strVal val="#ppt_w"/>
                                          </p:val>
                                        </p:tav>
                                      </p:tavLst>
                                    </p:anim>
                                    <p:anim calcmode="lin" valueType="num">
                                      <p:cBhvr>
                                        <p:cTn id="53" dur="500" fill="hold"/>
                                        <p:tgtEl>
                                          <p:spTgt spid="26"/>
                                        </p:tgtEl>
                                        <p:attrNameLst>
                                          <p:attrName>ppt_h</p:attrName>
                                        </p:attrNameLst>
                                      </p:cBhvr>
                                      <p:tavLst>
                                        <p:tav tm="0">
                                          <p:val>
                                            <p:fltVal val="0"/>
                                          </p:val>
                                        </p:tav>
                                        <p:tav tm="100000">
                                          <p:val>
                                            <p:strVal val="#ppt_h"/>
                                          </p:val>
                                        </p:tav>
                                      </p:tavLst>
                                    </p:anim>
                                    <p:animEffect transition="in" filter="fade">
                                      <p:cBhvr>
                                        <p:cTn id="54" dur="500"/>
                                        <p:tgtEl>
                                          <p:spTgt spid="2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5" grpId="0"/>
      <p:bldP spid="6" grpId="0"/>
      <p:bldP spid="45" grpId="0"/>
      <p:bldP spid="1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0" y="133350"/>
            <a:ext cx="9144000" cy="457200"/>
            <a:chOff x="0" y="133350"/>
            <a:chExt cx="9144000" cy="45720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椭圆 10"/>
            <p:cNvSpPr/>
            <p:nvPr/>
          </p:nvSpPr>
          <p:spPr>
            <a:xfrm>
              <a:off x="6976110"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 name="椭圆 11"/>
            <p:cNvSpPr/>
            <p:nvPr/>
          </p:nvSpPr>
          <p:spPr>
            <a:xfrm>
              <a:off x="7378661"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椭圆 12"/>
            <p:cNvSpPr/>
            <p:nvPr/>
          </p:nvSpPr>
          <p:spPr>
            <a:xfrm>
              <a:off x="7757399" y="25919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8159950"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椭圆 14"/>
            <p:cNvSpPr/>
            <p:nvPr/>
          </p:nvSpPr>
          <p:spPr>
            <a:xfrm>
              <a:off x="8516302"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4" name="椭圆 3"/>
          <p:cNvSpPr/>
          <p:nvPr/>
        </p:nvSpPr>
        <p:spPr>
          <a:xfrm>
            <a:off x="247058" y="179071"/>
            <a:ext cx="384810" cy="3848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4"/>
                </a:solidFill>
                <a:latin typeface="微软雅黑" panose="020B0503020204020204" pitchFamily="34" charset="-122"/>
                <a:ea typeface="微软雅黑" panose="020B0503020204020204" pitchFamily="34" charset="-122"/>
              </a:rPr>
              <a:t>3</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矩形 6"/>
          <p:cNvSpPr/>
          <p:nvPr/>
        </p:nvSpPr>
        <p:spPr>
          <a:xfrm>
            <a:off x="3132537"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0" y="4764643"/>
            <a:ext cx="9144000" cy="369332"/>
            <a:chOff x="0" y="4764643"/>
            <a:chExt cx="9144000" cy="369332"/>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8602980" y="4764643"/>
              <a:ext cx="54102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11</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5" name="矩形 4"/>
          <p:cNvSpPr/>
          <p:nvPr/>
        </p:nvSpPr>
        <p:spPr>
          <a:xfrm>
            <a:off x="631868" y="171421"/>
            <a:ext cx="2492990"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关键技术与实现难点</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180531" y="213598"/>
            <a:ext cx="3753848"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 Tackling in Key Technologies)</a:t>
            </a:r>
            <a:endParaRPr lang="zh-CN" altLang="en-US" dirty="0">
              <a:solidFill>
                <a:schemeClr val="bg1"/>
              </a:solidFill>
            </a:endParaRPr>
          </a:p>
        </p:txBody>
      </p:sp>
      <p:sp>
        <p:nvSpPr>
          <p:cNvPr id="18" name="文本框 17"/>
          <p:cNvSpPr txBox="1"/>
          <p:nvPr/>
        </p:nvSpPr>
        <p:spPr>
          <a:xfrm>
            <a:off x="439463" y="697230"/>
            <a:ext cx="1875112"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accent4"/>
                </a:solidFill>
                <a:latin typeface="微软雅黑" panose="020B0503020204020204" pitchFamily="34" charset="-122"/>
                <a:ea typeface="微软雅黑" panose="020B0503020204020204" pitchFamily="34" charset="-122"/>
              </a:rPr>
              <a:t>实现难点</a:t>
            </a:r>
          </a:p>
        </p:txBody>
      </p:sp>
      <p:grpSp>
        <p:nvGrpSpPr>
          <p:cNvPr id="26" name="Group 15"/>
          <p:cNvGrpSpPr/>
          <p:nvPr/>
        </p:nvGrpSpPr>
        <p:grpSpPr>
          <a:xfrm>
            <a:off x="631868" y="1735088"/>
            <a:ext cx="2806348" cy="1124846"/>
            <a:chOff x="9029821" y="3101223"/>
            <a:chExt cx="3071019" cy="1499794"/>
          </a:xfrm>
        </p:grpSpPr>
        <p:sp>
          <p:nvSpPr>
            <p:cNvPr id="27" name="TextBox 16"/>
            <p:cNvSpPr txBox="1"/>
            <p:nvPr/>
          </p:nvSpPr>
          <p:spPr>
            <a:xfrm>
              <a:off x="9034789" y="3599423"/>
              <a:ext cx="3066051" cy="1001594"/>
            </a:xfrm>
            <a:prstGeom prst="rect">
              <a:avLst/>
            </a:prstGeom>
            <a:noFill/>
          </p:spPr>
          <p:txBody>
            <a:bodyPr wrap="square" lIns="72000" tIns="0" rIns="72000" bIns="0" anchor="ctr" anchorCtr="0">
              <a:noAutofit/>
            </a:bodyPr>
            <a:lstStyle/>
            <a:p>
              <a:pPr fontAlgn="ctr"/>
              <a:r>
                <a:rPr lang="zh-CN" altLang="en-US" sz="1200" b="1" dirty="0">
                  <a:solidFill>
                    <a:schemeClr val="tx1">
                      <a:lumMod val="65000"/>
                      <a:lumOff val="35000"/>
                    </a:schemeClr>
                  </a:solidFill>
                  <a:latin typeface="微软雅黑" panose="020B0503020204020204" pitchFamily="34" charset="-122"/>
                  <a:ea typeface="微软雅黑" panose="020B0503020204020204" pitchFamily="34" charset="-122"/>
                </a:rPr>
                <a:t>难点：</a:t>
              </a:r>
              <a:r>
                <a:rPr lang="zh-CN" altLang="en-US" sz="1200" b="0" i="0" dirty="0">
                  <a:effectLst/>
                  <a:latin typeface="Inter"/>
                </a:rPr>
                <a:t>需确保不同角色（管理员 </a:t>
              </a:r>
              <a:r>
                <a:rPr lang="en-US" altLang="zh-CN" sz="1200" b="0" i="0" dirty="0">
                  <a:effectLst/>
                  <a:latin typeface="Inter"/>
                </a:rPr>
                <a:t>/ </a:t>
              </a:r>
              <a:r>
                <a:rPr lang="zh-CN" altLang="en-US" sz="1200" b="0" i="0" dirty="0">
                  <a:effectLst/>
                  <a:latin typeface="Inter"/>
                </a:rPr>
                <a:t>医生 </a:t>
              </a:r>
              <a:r>
                <a:rPr lang="en-US" altLang="zh-CN" sz="1200" b="0" i="0" dirty="0">
                  <a:effectLst/>
                  <a:latin typeface="Inter"/>
                </a:rPr>
                <a:t>/ </a:t>
              </a:r>
              <a:r>
                <a:rPr lang="zh-CN" altLang="en-US" sz="1200" b="0" i="0" dirty="0">
                  <a:effectLst/>
                  <a:latin typeface="Inter"/>
                </a:rPr>
                <a:t>家长）的数据访问权限的隔离，避免越权操作（如家长修改其他儿童数据）。</a:t>
              </a:r>
              <a:endPar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8" name="Rectangle 17"/>
            <p:cNvSpPr/>
            <p:nvPr/>
          </p:nvSpPr>
          <p:spPr>
            <a:xfrm>
              <a:off x="9029821" y="3101223"/>
              <a:ext cx="2457329" cy="246221"/>
            </a:xfrm>
            <a:prstGeom prst="rect">
              <a:avLst/>
            </a:prstGeom>
          </p:spPr>
          <p:txBody>
            <a:bodyPr wrap="none" lIns="72000" tIns="0" rIns="72000" bIns="0">
              <a:noAutofit/>
            </a:bodyPr>
            <a:lstStyle/>
            <a:p>
              <a:pPr lvl="0" defTabSz="914378">
                <a:defRPr/>
              </a:pPr>
              <a:r>
                <a:rPr lang="zh-CN" altLang="en-US" sz="1600" b="1" dirty="0">
                  <a:solidFill>
                    <a:schemeClr val="accent2"/>
                  </a:solidFill>
                  <a:latin typeface="微软雅黑" panose="020B0503020204020204" pitchFamily="34" charset="-122"/>
                  <a:ea typeface="微软雅黑" panose="020B0503020204020204" pitchFamily="34" charset="-122"/>
                </a:rPr>
                <a:t>多角色的权限控制</a:t>
              </a:r>
            </a:p>
          </p:txBody>
        </p:sp>
      </p:grpSp>
      <p:grpSp>
        <p:nvGrpSpPr>
          <p:cNvPr id="32" name="组合 31">
            <a:extLst>
              <a:ext uri="{FF2B5EF4-FFF2-40B4-BE49-F238E27FC236}">
                <a16:creationId xmlns:a16="http://schemas.microsoft.com/office/drawing/2014/main" id="{D1B174C6-93B0-3FDC-167B-90EC01220C85}"/>
              </a:ext>
            </a:extLst>
          </p:cNvPr>
          <p:cNvGrpSpPr/>
          <p:nvPr/>
        </p:nvGrpSpPr>
        <p:grpSpPr>
          <a:xfrm>
            <a:off x="4174302" y="1735088"/>
            <a:ext cx="3608712" cy="1949093"/>
            <a:chOff x="4174302" y="1735088"/>
            <a:chExt cx="3608712" cy="1949093"/>
          </a:xfrm>
        </p:grpSpPr>
        <p:sp>
          <p:nvSpPr>
            <p:cNvPr id="30" name="Rectangle 17">
              <a:extLst>
                <a:ext uri="{FF2B5EF4-FFF2-40B4-BE49-F238E27FC236}">
                  <a16:creationId xmlns:a16="http://schemas.microsoft.com/office/drawing/2014/main" id="{0B96B07A-9AFA-1629-0DA5-24A049FD8765}"/>
                </a:ext>
              </a:extLst>
            </p:cNvPr>
            <p:cNvSpPr/>
            <p:nvPr/>
          </p:nvSpPr>
          <p:spPr>
            <a:xfrm>
              <a:off x="4177858" y="1735088"/>
              <a:ext cx="1759194" cy="332892"/>
            </a:xfrm>
            <a:prstGeom prst="rect">
              <a:avLst/>
            </a:prstGeom>
          </p:spPr>
          <p:txBody>
            <a:bodyPr wrap="none" lIns="72000" tIns="0" rIns="72000" bIns="0">
              <a:noAutofit/>
            </a:bodyPr>
            <a:lstStyle/>
            <a:p>
              <a:pPr lvl="0" defTabSz="914378">
                <a:defRPr/>
              </a:pPr>
              <a:r>
                <a:rPr lang="zh-CN" altLang="en-US" b="1" dirty="0">
                  <a:solidFill>
                    <a:schemeClr val="accent2"/>
                  </a:solidFill>
                  <a:latin typeface="微软雅黑" panose="020B0503020204020204" pitchFamily="34" charset="-122"/>
                  <a:ea typeface="微软雅黑" panose="020B0503020204020204" pitchFamily="34" charset="-122"/>
                </a:rPr>
                <a:t>解决方案</a:t>
              </a:r>
            </a:p>
          </p:txBody>
        </p:sp>
        <p:sp>
          <p:nvSpPr>
            <p:cNvPr id="31" name="TextBox 16">
              <a:extLst>
                <a:ext uri="{FF2B5EF4-FFF2-40B4-BE49-F238E27FC236}">
                  <a16:creationId xmlns:a16="http://schemas.microsoft.com/office/drawing/2014/main" id="{59CB19EF-7F6C-CC92-B0CB-7208029FD265}"/>
                </a:ext>
              </a:extLst>
            </p:cNvPr>
            <p:cNvSpPr txBox="1"/>
            <p:nvPr/>
          </p:nvSpPr>
          <p:spPr>
            <a:xfrm>
              <a:off x="4174302" y="2107985"/>
              <a:ext cx="3608712" cy="1576196"/>
            </a:xfrm>
            <a:prstGeom prst="rect">
              <a:avLst/>
            </a:prstGeom>
            <a:noFill/>
          </p:spPr>
          <p:txBody>
            <a:bodyPr wrap="square" lIns="72000" tIns="0" rIns="72000" bIns="0" anchor="ctr" anchorCtr="0">
              <a:noAutofit/>
            </a:bodyPr>
            <a:lstStyle/>
            <a:p>
              <a:pPr marL="171450" indent="-171450" fontAlgn="ctr">
                <a:buFont typeface="Arial" panose="020B0604020202020204" pitchFamily="34" charset="0"/>
                <a:buChar char="•"/>
              </a:pPr>
              <a:r>
                <a:rPr lang="zh-CN" altLang="en-US" sz="1200" dirty="0">
                  <a:latin typeface="Inter"/>
                </a:rPr>
                <a:t>前端动态渲染导航菜单，根据用户角色过滤可访问功能（如管理员可见 “系统管理” 模块，家长仅见 “儿童健康管理”）。</a:t>
              </a:r>
              <a:endParaRPr lang="en-US" altLang="zh-CN" sz="1200" dirty="0">
                <a:latin typeface="Inter"/>
              </a:endParaRPr>
            </a:p>
            <a:p>
              <a:pPr fontAlgn="ctr"/>
              <a:endParaRPr lang="en-US" altLang="zh-CN" sz="1200" dirty="0">
                <a:latin typeface="Inter"/>
              </a:endParaRPr>
            </a:p>
            <a:p>
              <a:pPr marL="171450" indent="-171450" fontAlgn="ctr">
                <a:buFont typeface="Arial" panose="020B0604020202020204" pitchFamily="34" charset="0"/>
                <a:buChar char="•"/>
              </a:pPr>
              <a:r>
                <a:rPr lang="zh-CN" altLang="en-US" sz="1200" dirty="0">
                  <a:latin typeface="Inter"/>
                </a:rPr>
                <a:t>数据库层面通过外键（</a:t>
              </a:r>
              <a:r>
                <a:rPr lang="en-US" altLang="zh-CN" sz="1200" dirty="0" err="1">
                  <a:latin typeface="Inter"/>
                </a:rPr>
                <a:t>parent_id</a:t>
              </a:r>
              <a:r>
                <a:rPr lang="zh-CN" altLang="en-US" sz="1200" dirty="0">
                  <a:latin typeface="Inter"/>
                </a:rPr>
                <a:t>、</a:t>
              </a:r>
              <a:r>
                <a:rPr lang="en-US" altLang="zh-CN" sz="1200" dirty="0" err="1">
                  <a:latin typeface="Inter"/>
                </a:rPr>
                <a:t>doctor_id</a:t>
              </a:r>
              <a:r>
                <a:rPr lang="zh-CN" altLang="en-US" sz="1200" dirty="0">
                  <a:latin typeface="Inter"/>
                </a:rPr>
                <a:t>）关联用户与儿童，后端接口通过拦截器校验用户角色与数据所属关系（如家长请求需匹配 </a:t>
              </a:r>
              <a:r>
                <a:rPr lang="en-US" altLang="zh-CN" sz="1200" dirty="0" err="1">
                  <a:latin typeface="Inter"/>
                </a:rPr>
                <a:t>child_id</a:t>
              </a:r>
              <a:r>
                <a:rPr lang="en-US" altLang="zh-CN" sz="1200" dirty="0">
                  <a:latin typeface="Inter"/>
                </a:rPr>
                <a:t> </a:t>
              </a:r>
              <a:r>
                <a:rPr lang="zh-CN" altLang="en-US" sz="1200" dirty="0">
                  <a:latin typeface="Inter"/>
                </a:rPr>
                <a:t>对应的 </a:t>
              </a:r>
              <a:r>
                <a:rPr lang="en-US" altLang="zh-CN" sz="1200" dirty="0" err="1">
                  <a:latin typeface="Inter"/>
                </a:rPr>
                <a:t>parent_id</a:t>
              </a:r>
              <a:r>
                <a:rPr lang="zh-CN" altLang="en-US" sz="1200" dirty="0">
                  <a:latin typeface="Inter"/>
                </a:rPr>
                <a:t>）。</a:t>
              </a:r>
            </a:p>
            <a:p>
              <a:pPr fontAlgn="ctr"/>
              <a:endPar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3143206473"/>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2" presetClass="entr" presetSubtype="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right)">
                                      <p:cBhvr>
                                        <p:cTn id="10" dur="500"/>
                                        <p:tgtEl>
                                          <p:spTgt spid="1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randombar(horizontal)">
                                      <p:cBhvr>
                                        <p:cTn id="19" dur="500"/>
                                        <p:tgtEl>
                                          <p:spTgt spid="5"/>
                                        </p:tgtEl>
                                      </p:cBhvr>
                                    </p:animEffect>
                                  </p:childTnLst>
                                </p:cTn>
                              </p:par>
                            </p:childTnLst>
                          </p:cTn>
                        </p:par>
                        <p:par>
                          <p:cTn id="20" fill="hold">
                            <p:stCondLst>
                              <p:cond delay="1500"/>
                            </p:stCondLst>
                            <p:childTnLst>
                              <p:par>
                                <p:cTn id="21" presetID="16" presetClass="entr" presetSubtype="26"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Horizontal)">
                                      <p:cBhvr>
                                        <p:cTn id="23" dur="500"/>
                                        <p:tgtEl>
                                          <p:spTgt spid="7"/>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53" presetClass="entr" presetSubtype="16" fill="hold" nodeType="afterEffect">
                                  <p:stCondLst>
                                    <p:cond delay="0"/>
                                  </p:stCondLst>
                                  <p:childTnLst>
                                    <p:set>
                                      <p:cBhvr>
                                        <p:cTn id="35" dur="1" fill="hold">
                                          <p:stCondLst>
                                            <p:cond delay="0"/>
                                          </p:stCondLst>
                                        </p:cTn>
                                        <p:tgtEl>
                                          <p:spTgt spid="26"/>
                                        </p:tgtEl>
                                        <p:attrNameLst>
                                          <p:attrName>style.visibility</p:attrName>
                                        </p:attrNameLst>
                                      </p:cBhvr>
                                      <p:to>
                                        <p:strVal val="visible"/>
                                      </p:to>
                                    </p:set>
                                    <p:anim calcmode="lin" valueType="num">
                                      <p:cBhvr>
                                        <p:cTn id="36" dur="500" fill="hold"/>
                                        <p:tgtEl>
                                          <p:spTgt spid="26"/>
                                        </p:tgtEl>
                                        <p:attrNameLst>
                                          <p:attrName>ppt_w</p:attrName>
                                        </p:attrNameLst>
                                      </p:cBhvr>
                                      <p:tavLst>
                                        <p:tav tm="0">
                                          <p:val>
                                            <p:fltVal val="0"/>
                                          </p:val>
                                        </p:tav>
                                        <p:tav tm="100000">
                                          <p:val>
                                            <p:strVal val="#ppt_w"/>
                                          </p:val>
                                        </p:tav>
                                      </p:tavLst>
                                    </p:anim>
                                    <p:anim calcmode="lin" valueType="num">
                                      <p:cBhvr>
                                        <p:cTn id="37" dur="500" fill="hold"/>
                                        <p:tgtEl>
                                          <p:spTgt spid="26"/>
                                        </p:tgtEl>
                                        <p:attrNameLst>
                                          <p:attrName>ppt_h</p:attrName>
                                        </p:attrNameLst>
                                      </p:cBhvr>
                                      <p:tavLst>
                                        <p:tav tm="0">
                                          <p:val>
                                            <p:fltVal val="0"/>
                                          </p:val>
                                        </p:tav>
                                        <p:tav tm="100000">
                                          <p:val>
                                            <p:strVal val="#ppt_h"/>
                                          </p:val>
                                        </p:tav>
                                      </p:tavLst>
                                    </p:anim>
                                    <p:animEffect transition="in" filter="fade">
                                      <p:cBhvr>
                                        <p:cTn id="38" dur="500"/>
                                        <p:tgtEl>
                                          <p:spTgt spid="26"/>
                                        </p:tgtEl>
                                      </p:cBhvr>
                                    </p:animEffect>
                                  </p:childTnLst>
                                </p:cTn>
                              </p:par>
                            </p:childTnLst>
                          </p:cTn>
                        </p:par>
                        <p:par>
                          <p:cTn id="39" fill="hold">
                            <p:stCondLst>
                              <p:cond delay="3500"/>
                            </p:stCondLst>
                            <p:childTnLst>
                              <p:par>
                                <p:cTn id="40" presetID="53" presetClass="entr" presetSubtype="16" fill="hold" nodeType="afterEffect">
                                  <p:stCondLst>
                                    <p:cond delay="0"/>
                                  </p:stCondLst>
                                  <p:childTnLst>
                                    <p:set>
                                      <p:cBhvr>
                                        <p:cTn id="41" dur="1" fill="hold">
                                          <p:stCondLst>
                                            <p:cond delay="0"/>
                                          </p:stCondLst>
                                        </p:cTn>
                                        <p:tgtEl>
                                          <p:spTgt spid="32"/>
                                        </p:tgtEl>
                                        <p:attrNameLst>
                                          <p:attrName>style.visibility</p:attrName>
                                        </p:attrNameLst>
                                      </p:cBhvr>
                                      <p:to>
                                        <p:strVal val="visible"/>
                                      </p:to>
                                    </p:set>
                                    <p:anim calcmode="lin" valueType="num">
                                      <p:cBhvr>
                                        <p:cTn id="42" dur="500" fill="hold"/>
                                        <p:tgtEl>
                                          <p:spTgt spid="32"/>
                                        </p:tgtEl>
                                        <p:attrNameLst>
                                          <p:attrName>ppt_w</p:attrName>
                                        </p:attrNameLst>
                                      </p:cBhvr>
                                      <p:tavLst>
                                        <p:tav tm="0">
                                          <p:val>
                                            <p:fltVal val="0"/>
                                          </p:val>
                                        </p:tav>
                                        <p:tav tm="100000">
                                          <p:val>
                                            <p:strVal val="#ppt_w"/>
                                          </p:val>
                                        </p:tav>
                                      </p:tavLst>
                                    </p:anim>
                                    <p:anim calcmode="lin" valueType="num">
                                      <p:cBhvr>
                                        <p:cTn id="43" dur="500" fill="hold"/>
                                        <p:tgtEl>
                                          <p:spTgt spid="32"/>
                                        </p:tgtEl>
                                        <p:attrNameLst>
                                          <p:attrName>ppt_h</p:attrName>
                                        </p:attrNameLst>
                                      </p:cBhvr>
                                      <p:tavLst>
                                        <p:tav tm="0">
                                          <p:val>
                                            <p:fltVal val="0"/>
                                          </p:val>
                                        </p:tav>
                                        <p:tav tm="100000">
                                          <p:val>
                                            <p:strVal val="#ppt_h"/>
                                          </p:val>
                                        </p:tav>
                                      </p:tavLst>
                                    </p:anim>
                                    <p:animEffect transition="in" filter="fade">
                                      <p:cBhvr>
                                        <p:cTn id="4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5" grpId="0"/>
      <p:bldP spid="6" grpId="0"/>
      <p:bldP spid="1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34"/>
          <p:cNvSpPr txBox="1"/>
          <p:nvPr/>
        </p:nvSpPr>
        <p:spPr>
          <a:xfrm>
            <a:off x="6322516" y="664727"/>
            <a:ext cx="1675130" cy="1731244"/>
          </a:xfrm>
          <a:prstGeom prst="rect">
            <a:avLst/>
          </a:prstGeom>
          <a:noFill/>
        </p:spPr>
        <p:txBody>
          <a:bodyPr wrap="square" anchor="ctr">
            <a:normAutofit/>
          </a:bodyPr>
          <a:lstStyle/>
          <a:p>
            <a:pPr algn="ctr"/>
            <a:r>
              <a:rPr lang="en-US" altLang="zh-CN" sz="7200" b="1" dirty="0">
                <a:solidFill>
                  <a:schemeClr val="accent6"/>
                </a:solidFill>
                <a:latin typeface="微软雅黑" panose="020B0503020204020204" pitchFamily="34" charset="-122"/>
                <a:ea typeface="微软雅黑" panose="020B0503020204020204" pitchFamily="34" charset="-122"/>
              </a:rPr>
              <a:t>04</a:t>
            </a:r>
            <a:endParaRPr lang="zh-CN" altLang="en-US" sz="7200" b="1" dirty="0">
              <a:solidFill>
                <a:schemeClr val="accent6"/>
              </a:solidFill>
              <a:latin typeface="微软雅黑" panose="020B0503020204020204" pitchFamily="34" charset="-122"/>
              <a:ea typeface="微软雅黑" panose="020B0503020204020204" pitchFamily="34" charset="-122"/>
            </a:endParaRPr>
          </a:p>
        </p:txBody>
      </p:sp>
      <p:sp>
        <p:nvSpPr>
          <p:cNvPr id="19" name="文本框 18"/>
          <p:cNvSpPr txBox="1"/>
          <p:nvPr/>
        </p:nvSpPr>
        <p:spPr>
          <a:xfrm>
            <a:off x="1887427" y="2529215"/>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研究目标</a:t>
            </a:r>
          </a:p>
        </p:txBody>
      </p:sp>
      <p:sp>
        <p:nvSpPr>
          <p:cNvPr id="20" name="文本框 19"/>
          <p:cNvSpPr txBox="1"/>
          <p:nvPr/>
        </p:nvSpPr>
        <p:spPr>
          <a:xfrm>
            <a:off x="1887427" y="3032356"/>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研究成果</a:t>
            </a:r>
          </a:p>
        </p:txBody>
      </p:sp>
      <p:sp>
        <p:nvSpPr>
          <p:cNvPr id="21" name="文本框 20"/>
          <p:cNvSpPr txBox="1"/>
          <p:nvPr/>
        </p:nvSpPr>
        <p:spPr>
          <a:xfrm>
            <a:off x="1887428" y="3535497"/>
            <a:ext cx="1893998"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应用前景</a:t>
            </a:r>
          </a:p>
        </p:txBody>
      </p:sp>
      <p:sp>
        <p:nvSpPr>
          <p:cNvPr id="15" name="矩形 14"/>
          <p:cNvSpPr/>
          <p:nvPr/>
        </p:nvSpPr>
        <p:spPr>
          <a:xfrm>
            <a:off x="1255072" y="1605885"/>
            <a:ext cx="3552876" cy="923330"/>
          </a:xfrm>
          <a:prstGeom prst="rect">
            <a:avLst/>
          </a:prstGeom>
        </p:spPr>
        <p:txBody>
          <a:bodyPr wrap="square">
            <a:spAutoFit/>
          </a:bodyPr>
          <a:lstStyle/>
          <a:p>
            <a:r>
              <a:rPr lang="zh-CN" altLang="en-US" sz="3600" b="1" dirty="0">
                <a:solidFill>
                  <a:schemeClr val="accent5"/>
                </a:solidFill>
                <a:latin typeface="微软雅黑" panose="020B0503020204020204" pitchFamily="34" charset="-122"/>
                <a:ea typeface="微软雅黑" panose="020B0503020204020204" pitchFamily="34" charset="-122"/>
              </a:rPr>
              <a:t>研究成果与应用</a:t>
            </a:r>
            <a:endParaRPr lang="en-US" altLang="zh-CN" sz="3600" b="1" dirty="0">
              <a:solidFill>
                <a:schemeClr val="accent5"/>
              </a:solidFill>
              <a:latin typeface="微软雅黑" panose="020B0503020204020204" pitchFamily="34" charset="-122"/>
              <a:ea typeface="微软雅黑" panose="020B0503020204020204" pitchFamily="34" charset="-122"/>
            </a:endParaRPr>
          </a:p>
          <a:p>
            <a:r>
              <a:rPr lang="en-US" altLang="zh-CN" b="1" dirty="0">
                <a:solidFill>
                  <a:schemeClr val="accent5"/>
                </a:solidFill>
                <a:latin typeface="微软雅黑" panose="020B0503020204020204" pitchFamily="34" charset="-122"/>
                <a:ea typeface="微软雅黑" panose="020B0503020204020204" pitchFamily="34" charset="-122"/>
              </a:rPr>
              <a:t>(Achievement &amp; Application)</a:t>
            </a:r>
            <a:endParaRPr lang="zh-CN" altLang="en-US" b="1" dirty="0">
              <a:solidFill>
                <a:schemeClr val="accent5"/>
              </a:solidFill>
              <a:latin typeface="微软雅黑" panose="020B0503020204020204" pitchFamily="34" charset="-122"/>
              <a:ea typeface="微软雅黑" panose="020B0503020204020204" pitchFamily="34" charset="-122"/>
            </a:endParaRPr>
          </a:p>
        </p:txBody>
      </p:sp>
      <p:pic>
        <p:nvPicPr>
          <p:cNvPr id="22" name="图片 21" descr="33af44c9fe23df8286f99d06e678fd1b">
            <a:extLst>
              <a:ext uri="{FF2B5EF4-FFF2-40B4-BE49-F238E27FC236}">
                <a16:creationId xmlns:a16="http://schemas.microsoft.com/office/drawing/2014/main" id="{F431F8E2-6697-4C50-A422-A4CE2FD2455F}"/>
              </a:ext>
            </a:extLst>
          </p:cNvPr>
          <p:cNvPicPr>
            <a:picLocks noChangeAspect="1"/>
          </p:cNvPicPr>
          <p:nvPr/>
        </p:nvPicPr>
        <p:blipFill>
          <a:blip r:embed="rId3"/>
          <a:stretch>
            <a:fillRect/>
          </a:stretch>
        </p:blipFill>
        <p:spPr>
          <a:xfrm rot="13505325">
            <a:off x="6246011" y="1327153"/>
            <a:ext cx="6233981" cy="5988671"/>
          </a:xfrm>
          <a:prstGeom prst="rect">
            <a:avLst/>
          </a:prstGeom>
        </p:spPr>
      </p:pic>
      <p:pic>
        <p:nvPicPr>
          <p:cNvPr id="8" name="图片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996" y="0"/>
            <a:ext cx="2750949" cy="639590"/>
          </a:xfrm>
          <a:prstGeom prst="rect">
            <a:avLst/>
          </a:prstGeom>
        </p:spPr>
      </p:pic>
    </p:spTree>
    <p:extLst>
      <p:ext uri="{BB962C8B-B14F-4D97-AF65-F5344CB8AC3E}">
        <p14:creationId xmlns:p14="http://schemas.microsoft.com/office/powerpoint/2010/main" val="1946924722"/>
      </p:ext>
    </p:extLst>
  </p:cSld>
  <p:clrMapOvr>
    <a:masterClrMapping/>
  </p:clrMapOvr>
  <p:transition spd="slow">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0" y="133350"/>
            <a:ext cx="9144000" cy="457200"/>
            <a:chOff x="0" y="133350"/>
            <a:chExt cx="9144000" cy="45720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椭圆 10"/>
            <p:cNvSpPr/>
            <p:nvPr/>
          </p:nvSpPr>
          <p:spPr>
            <a:xfrm>
              <a:off x="6976110"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 name="椭圆 11"/>
            <p:cNvSpPr/>
            <p:nvPr/>
          </p:nvSpPr>
          <p:spPr>
            <a:xfrm>
              <a:off x="7378661"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椭圆 12"/>
            <p:cNvSpPr/>
            <p:nvPr/>
          </p:nvSpPr>
          <p:spPr>
            <a:xfrm>
              <a:off x="7757399"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8159950" y="25919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椭圆 14"/>
            <p:cNvSpPr/>
            <p:nvPr/>
          </p:nvSpPr>
          <p:spPr>
            <a:xfrm>
              <a:off x="8516302"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4" name="椭圆 3"/>
          <p:cNvSpPr/>
          <p:nvPr/>
        </p:nvSpPr>
        <p:spPr>
          <a:xfrm>
            <a:off x="247058" y="179071"/>
            <a:ext cx="384810" cy="3848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4"/>
                </a:solidFill>
                <a:latin typeface="微软雅黑" panose="020B0503020204020204" pitchFamily="34" charset="-122"/>
                <a:ea typeface="微软雅黑" panose="020B0503020204020204" pitchFamily="34" charset="-122"/>
              </a:rPr>
              <a:t>4</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矩形 6"/>
          <p:cNvSpPr/>
          <p:nvPr/>
        </p:nvSpPr>
        <p:spPr>
          <a:xfrm>
            <a:off x="2827737"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0" y="4764643"/>
            <a:ext cx="9144000" cy="369332"/>
            <a:chOff x="0" y="4764643"/>
            <a:chExt cx="9144000" cy="369332"/>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8602980" y="4764643"/>
              <a:ext cx="54102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13</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18" name="文本框 17"/>
          <p:cNvSpPr txBox="1"/>
          <p:nvPr/>
        </p:nvSpPr>
        <p:spPr>
          <a:xfrm>
            <a:off x="439463" y="697230"/>
            <a:ext cx="1875112"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accent4"/>
                </a:solidFill>
                <a:latin typeface="微软雅黑" panose="020B0503020204020204" pitchFamily="34" charset="-122"/>
                <a:ea typeface="微软雅黑" panose="020B0503020204020204" pitchFamily="34" charset="-122"/>
              </a:rPr>
              <a:t>研究目标</a:t>
            </a:r>
          </a:p>
        </p:txBody>
      </p:sp>
      <p:sp>
        <p:nvSpPr>
          <p:cNvPr id="19" name="矩形 18"/>
          <p:cNvSpPr/>
          <p:nvPr/>
        </p:nvSpPr>
        <p:spPr>
          <a:xfrm>
            <a:off x="715331" y="161895"/>
            <a:ext cx="1980029"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研究成果与应用</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2903936" y="213717"/>
            <a:ext cx="3384966"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Achievement &amp; Application</a:t>
            </a:r>
            <a:endParaRPr lang="zh-CN" altLang="en-US" dirty="0">
              <a:solidFill>
                <a:schemeClr val="bg1"/>
              </a:solidFill>
              <a:latin typeface="微软雅黑" panose="020B0503020204020204" pitchFamily="34" charset="-122"/>
              <a:ea typeface="微软雅黑" panose="020B0503020204020204" pitchFamily="34" charset="-122"/>
            </a:endParaRPr>
          </a:p>
        </p:txBody>
      </p:sp>
      <p:grpSp>
        <p:nvGrpSpPr>
          <p:cNvPr id="77" name="Group 3"/>
          <p:cNvGrpSpPr>
            <a:grpSpLocks/>
          </p:cNvGrpSpPr>
          <p:nvPr/>
        </p:nvGrpSpPr>
        <p:grpSpPr bwMode="auto">
          <a:xfrm rot="6300000">
            <a:off x="1435039" y="1843874"/>
            <a:ext cx="622078" cy="1043182"/>
            <a:chOff x="2761515" y="2286000"/>
            <a:chExt cx="1645174" cy="2760228"/>
          </a:xfrm>
          <a:solidFill>
            <a:schemeClr val="accent1"/>
          </a:solidFill>
        </p:grpSpPr>
        <p:sp>
          <p:nvSpPr>
            <p:cNvPr id="143" name="Oval 4"/>
            <p:cNvSpPr>
              <a:spLocks/>
            </p:cNvSpPr>
            <p:nvPr/>
          </p:nvSpPr>
          <p:spPr bwMode="auto">
            <a:xfrm rot="-733528">
              <a:off x="3352800" y="2286000"/>
              <a:ext cx="304800" cy="381000"/>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44" name="Oval 5"/>
            <p:cNvSpPr>
              <a:spLocks/>
            </p:cNvSpPr>
            <p:nvPr/>
          </p:nvSpPr>
          <p:spPr bwMode="auto">
            <a:xfrm rot="-733528">
              <a:off x="3151531" y="2515499"/>
              <a:ext cx="213632" cy="258040"/>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45" name="Oval 6"/>
            <p:cNvSpPr>
              <a:spLocks/>
            </p:cNvSpPr>
            <p:nvPr/>
          </p:nvSpPr>
          <p:spPr bwMode="auto">
            <a:xfrm rot="-733528">
              <a:off x="2992344" y="2729550"/>
              <a:ext cx="186338" cy="225072"/>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46" name="Oval 7"/>
            <p:cNvSpPr>
              <a:spLocks/>
            </p:cNvSpPr>
            <p:nvPr/>
          </p:nvSpPr>
          <p:spPr bwMode="auto">
            <a:xfrm rot="-733528">
              <a:off x="2879347" y="2921355"/>
              <a:ext cx="150338" cy="189071"/>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47" name="Oval 8"/>
            <p:cNvSpPr>
              <a:spLocks/>
            </p:cNvSpPr>
            <p:nvPr/>
          </p:nvSpPr>
          <p:spPr bwMode="auto">
            <a:xfrm rot="-733528">
              <a:off x="2761515" y="3137975"/>
              <a:ext cx="150338" cy="189071"/>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48" name="Freeform: Shape 9"/>
            <p:cNvSpPr>
              <a:spLocks/>
            </p:cNvSpPr>
            <p:nvPr/>
          </p:nvSpPr>
          <p:spPr bwMode="auto">
            <a:xfrm>
              <a:off x="2939384" y="2737153"/>
              <a:ext cx="1467305" cy="2309075"/>
            </a:xfrm>
            <a:custGeom>
              <a:avLst/>
              <a:gdLst>
                <a:gd name="T0" fmla="*/ 631801 w 1467305"/>
                <a:gd name="T1" fmla="*/ 891166 h 2309075"/>
                <a:gd name="T2" fmla="*/ 669995 w 1467305"/>
                <a:gd name="T3" fmla="*/ 757491 h 2309075"/>
                <a:gd name="T4" fmla="*/ 860968 w 1467305"/>
                <a:gd name="T5" fmla="*/ 547430 h 2309075"/>
                <a:gd name="T6" fmla="*/ 899162 w 1467305"/>
                <a:gd name="T7" fmla="*/ 289629 h 2309075"/>
                <a:gd name="T8" fmla="*/ 794128 w 1467305"/>
                <a:gd name="T9" fmla="*/ 89116 h 2309075"/>
                <a:gd name="T10" fmla="*/ 555412 w 1467305"/>
                <a:gd name="T11" fmla="*/ 60472 h 2309075"/>
                <a:gd name="T12" fmla="*/ 106627 w 1467305"/>
                <a:gd name="T13" fmla="*/ 451948 h 2309075"/>
                <a:gd name="T14" fmla="*/ 20689 w 1467305"/>
                <a:gd name="T15" fmla="*/ 805232 h 2309075"/>
                <a:gd name="T16" fmla="*/ 230759 w 1467305"/>
                <a:gd name="T17" fmla="*/ 1320835 h 2309075"/>
                <a:gd name="T18" fmla="*/ 679544 w 1467305"/>
                <a:gd name="T19" fmla="*/ 2017854 h 2309075"/>
                <a:gd name="T20" fmla="*/ 946906 w 1467305"/>
                <a:gd name="T21" fmla="*/ 2266108 h 2309075"/>
                <a:gd name="T22" fmla="*/ 1204718 w 1467305"/>
                <a:gd name="T23" fmla="*/ 2275656 h 2309075"/>
                <a:gd name="T24" fmla="*/ 1405239 w 1467305"/>
                <a:gd name="T25" fmla="*/ 2103788 h 2309075"/>
                <a:gd name="T26" fmla="*/ 1462531 w 1467305"/>
                <a:gd name="T27" fmla="*/ 1884179 h 2309075"/>
                <a:gd name="T28" fmla="*/ 1376594 w 1467305"/>
                <a:gd name="T29" fmla="*/ 1655022 h 2309075"/>
                <a:gd name="T30" fmla="*/ 1166524 w 1467305"/>
                <a:gd name="T31" fmla="*/ 1530896 h 2309075"/>
                <a:gd name="T32" fmla="*/ 946906 w 1467305"/>
                <a:gd name="T33" fmla="*/ 1483155 h 2309075"/>
                <a:gd name="T34" fmla="*/ 765482 w 1467305"/>
                <a:gd name="T35" fmla="*/ 1349480 h 2309075"/>
                <a:gd name="T36" fmla="*/ 631801 w 1467305"/>
                <a:gd name="T37" fmla="*/ 1063034 h 2309075"/>
                <a:gd name="T38" fmla="*/ 631801 w 1467305"/>
                <a:gd name="T39" fmla="*/ 891166 h 230907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467305"/>
                <a:gd name="T61" fmla="*/ 0 h 2309075"/>
                <a:gd name="T62" fmla="*/ 1467305 w 1467305"/>
                <a:gd name="T63" fmla="*/ 2309075 h 230907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467305" h="2309075">
                  <a:moveTo>
                    <a:pt x="631801" y="891166"/>
                  </a:moveTo>
                  <a:cubicBezTo>
                    <a:pt x="641342" y="827542"/>
                    <a:pt x="644500" y="814780"/>
                    <a:pt x="669995" y="757491"/>
                  </a:cubicBezTo>
                  <a:cubicBezTo>
                    <a:pt x="708190" y="700202"/>
                    <a:pt x="822774" y="625407"/>
                    <a:pt x="860968" y="547430"/>
                  </a:cubicBezTo>
                  <a:cubicBezTo>
                    <a:pt x="899162" y="469453"/>
                    <a:pt x="910302" y="366015"/>
                    <a:pt x="899162" y="289629"/>
                  </a:cubicBezTo>
                  <a:cubicBezTo>
                    <a:pt x="888022" y="213243"/>
                    <a:pt x="851420" y="127309"/>
                    <a:pt x="794128" y="89116"/>
                  </a:cubicBezTo>
                  <a:cubicBezTo>
                    <a:pt x="736836" y="50923"/>
                    <a:pt x="669995" y="0"/>
                    <a:pt x="555412" y="60472"/>
                  </a:cubicBezTo>
                  <a:cubicBezTo>
                    <a:pt x="440829" y="120944"/>
                    <a:pt x="195748" y="327821"/>
                    <a:pt x="106627" y="451948"/>
                  </a:cubicBezTo>
                  <a:cubicBezTo>
                    <a:pt x="17507" y="576075"/>
                    <a:pt x="0" y="660418"/>
                    <a:pt x="20689" y="805232"/>
                  </a:cubicBezTo>
                  <a:cubicBezTo>
                    <a:pt x="41378" y="950046"/>
                    <a:pt x="120950" y="1118731"/>
                    <a:pt x="230759" y="1320835"/>
                  </a:cubicBezTo>
                  <a:cubicBezTo>
                    <a:pt x="340568" y="1522939"/>
                    <a:pt x="560186" y="1860309"/>
                    <a:pt x="679544" y="2017854"/>
                  </a:cubicBezTo>
                  <a:cubicBezTo>
                    <a:pt x="798902" y="2175399"/>
                    <a:pt x="859377" y="2223141"/>
                    <a:pt x="946906" y="2266108"/>
                  </a:cubicBezTo>
                  <a:cubicBezTo>
                    <a:pt x="1034435" y="2309075"/>
                    <a:pt x="1128329" y="2302709"/>
                    <a:pt x="1204718" y="2275656"/>
                  </a:cubicBezTo>
                  <a:cubicBezTo>
                    <a:pt x="1281107" y="2248603"/>
                    <a:pt x="1362270" y="2169034"/>
                    <a:pt x="1405239" y="2103788"/>
                  </a:cubicBezTo>
                  <a:cubicBezTo>
                    <a:pt x="1448208" y="2038542"/>
                    <a:pt x="1467305" y="1958973"/>
                    <a:pt x="1462531" y="1884179"/>
                  </a:cubicBezTo>
                  <a:cubicBezTo>
                    <a:pt x="1457757" y="1809385"/>
                    <a:pt x="1425928" y="1713902"/>
                    <a:pt x="1376594" y="1655022"/>
                  </a:cubicBezTo>
                  <a:cubicBezTo>
                    <a:pt x="1327260" y="1596142"/>
                    <a:pt x="1238139" y="1559541"/>
                    <a:pt x="1166524" y="1530896"/>
                  </a:cubicBezTo>
                  <a:cubicBezTo>
                    <a:pt x="1094909" y="1502251"/>
                    <a:pt x="1013746" y="1513391"/>
                    <a:pt x="946906" y="1483155"/>
                  </a:cubicBezTo>
                  <a:cubicBezTo>
                    <a:pt x="880066" y="1452919"/>
                    <a:pt x="817999" y="1419500"/>
                    <a:pt x="765482" y="1349480"/>
                  </a:cubicBezTo>
                  <a:cubicBezTo>
                    <a:pt x="712965" y="1279460"/>
                    <a:pt x="654081" y="1139420"/>
                    <a:pt x="631801" y="1063034"/>
                  </a:cubicBezTo>
                  <a:cubicBezTo>
                    <a:pt x="615871" y="945373"/>
                    <a:pt x="625435" y="942090"/>
                    <a:pt x="631801" y="891166"/>
                  </a:cubicBezTo>
                  <a:close/>
                </a:path>
              </a:pathLst>
            </a:cu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grpSp>
      <p:grpSp>
        <p:nvGrpSpPr>
          <p:cNvPr id="78" name="Group 10"/>
          <p:cNvGrpSpPr>
            <a:grpSpLocks/>
          </p:cNvGrpSpPr>
          <p:nvPr/>
        </p:nvGrpSpPr>
        <p:grpSpPr bwMode="auto">
          <a:xfrm rot="15300000" flipV="1">
            <a:off x="1951731" y="2303088"/>
            <a:ext cx="622078" cy="1043182"/>
            <a:chOff x="2761515" y="2286000"/>
            <a:chExt cx="1645174" cy="2760228"/>
          </a:xfrm>
          <a:solidFill>
            <a:schemeClr val="accent1">
              <a:lumMod val="75000"/>
            </a:schemeClr>
          </a:solidFill>
        </p:grpSpPr>
        <p:sp>
          <p:nvSpPr>
            <p:cNvPr id="137" name="Oval 11"/>
            <p:cNvSpPr>
              <a:spLocks/>
            </p:cNvSpPr>
            <p:nvPr/>
          </p:nvSpPr>
          <p:spPr bwMode="auto">
            <a:xfrm rot="-733528">
              <a:off x="3352800" y="2286000"/>
              <a:ext cx="304800" cy="381000"/>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38" name="Oval 12"/>
            <p:cNvSpPr>
              <a:spLocks/>
            </p:cNvSpPr>
            <p:nvPr/>
          </p:nvSpPr>
          <p:spPr bwMode="auto">
            <a:xfrm rot="-733528">
              <a:off x="3151531" y="2515499"/>
              <a:ext cx="213632" cy="258040"/>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39" name="Oval 13"/>
            <p:cNvSpPr>
              <a:spLocks/>
            </p:cNvSpPr>
            <p:nvPr/>
          </p:nvSpPr>
          <p:spPr bwMode="auto">
            <a:xfrm rot="-733528">
              <a:off x="2992344" y="2729550"/>
              <a:ext cx="186338" cy="225072"/>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40" name="Oval 14"/>
            <p:cNvSpPr>
              <a:spLocks/>
            </p:cNvSpPr>
            <p:nvPr/>
          </p:nvSpPr>
          <p:spPr bwMode="auto">
            <a:xfrm rot="-733528">
              <a:off x="2879347" y="2921355"/>
              <a:ext cx="150338" cy="189071"/>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41" name="Oval 15"/>
            <p:cNvSpPr>
              <a:spLocks/>
            </p:cNvSpPr>
            <p:nvPr/>
          </p:nvSpPr>
          <p:spPr bwMode="auto">
            <a:xfrm rot="-733528">
              <a:off x="2761515" y="3137975"/>
              <a:ext cx="150338" cy="189071"/>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42" name="Freeform: Shape 16"/>
            <p:cNvSpPr>
              <a:spLocks/>
            </p:cNvSpPr>
            <p:nvPr/>
          </p:nvSpPr>
          <p:spPr bwMode="auto">
            <a:xfrm>
              <a:off x="2939384" y="2737153"/>
              <a:ext cx="1467305" cy="2309075"/>
            </a:xfrm>
            <a:custGeom>
              <a:avLst/>
              <a:gdLst>
                <a:gd name="T0" fmla="*/ 631801 w 1467305"/>
                <a:gd name="T1" fmla="*/ 891166 h 2309075"/>
                <a:gd name="T2" fmla="*/ 669995 w 1467305"/>
                <a:gd name="T3" fmla="*/ 757491 h 2309075"/>
                <a:gd name="T4" fmla="*/ 860968 w 1467305"/>
                <a:gd name="T5" fmla="*/ 547430 h 2309075"/>
                <a:gd name="T6" fmla="*/ 899162 w 1467305"/>
                <a:gd name="T7" fmla="*/ 289629 h 2309075"/>
                <a:gd name="T8" fmla="*/ 794128 w 1467305"/>
                <a:gd name="T9" fmla="*/ 89116 h 2309075"/>
                <a:gd name="T10" fmla="*/ 555412 w 1467305"/>
                <a:gd name="T11" fmla="*/ 60472 h 2309075"/>
                <a:gd name="T12" fmla="*/ 106627 w 1467305"/>
                <a:gd name="T13" fmla="*/ 451948 h 2309075"/>
                <a:gd name="T14" fmla="*/ 20689 w 1467305"/>
                <a:gd name="T15" fmla="*/ 805232 h 2309075"/>
                <a:gd name="T16" fmla="*/ 230759 w 1467305"/>
                <a:gd name="T17" fmla="*/ 1320835 h 2309075"/>
                <a:gd name="T18" fmla="*/ 679544 w 1467305"/>
                <a:gd name="T19" fmla="*/ 2017854 h 2309075"/>
                <a:gd name="T20" fmla="*/ 946906 w 1467305"/>
                <a:gd name="T21" fmla="*/ 2266108 h 2309075"/>
                <a:gd name="T22" fmla="*/ 1204718 w 1467305"/>
                <a:gd name="T23" fmla="*/ 2275656 h 2309075"/>
                <a:gd name="T24" fmla="*/ 1405239 w 1467305"/>
                <a:gd name="T25" fmla="*/ 2103788 h 2309075"/>
                <a:gd name="T26" fmla="*/ 1462531 w 1467305"/>
                <a:gd name="T27" fmla="*/ 1884179 h 2309075"/>
                <a:gd name="T28" fmla="*/ 1376594 w 1467305"/>
                <a:gd name="T29" fmla="*/ 1655022 h 2309075"/>
                <a:gd name="T30" fmla="*/ 1166524 w 1467305"/>
                <a:gd name="T31" fmla="*/ 1530896 h 2309075"/>
                <a:gd name="T32" fmla="*/ 946906 w 1467305"/>
                <a:gd name="T33" fmla="*/ 1483155 h 2309075"/>
                <a:gd name="T34" fmla="*/ 765482 w 1467305"/>
                <a:gd name="T35" fmla="*/ 1349480 h 2309075"/>
                <a:gd name="T36" fmla="*/ 631801 w 1467305"/>
                <a:gd name="T37" fmla="*/ 1063034 h 2309075"/>
                <a:gd name="T38" fmla="*/ 631801 w 1467305"/>
                <a:gd name="T39" fmla="*/ 891166 h 230907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467305"/>
                <a:gd name="T61" fmla="*/ 0 h 2309075"/>
                <a:gd name="T62" fmla="*/ 1467305 w 1467305"/>
                <a:gd name="T63" fmla="*/ 2309075 h 230907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467305" h="2309075">
                  <a:moveTo>
                    <a:pt x="631801" y="891166"/>
                  </a:moveTo>
                  <a:cubicBezTo>
                    <a:pt x="641342" y="827542"/>
                    <a:pt x="644500" y="814780"/>
                    <a:pt x="669995" y="757491"/>
                  </a:cubicBezTo>
                  <a:cubicBezTo>
                    <a:pt x="708190" y="700202"/>
                    <a:pt x="822774" y="625407"/>
                    <a:pt x="860968" y="547430"/>
                  </a:cubicBezTo>
                  <a:cubicBezTo>
                    <a:pt x="899162" y="469453"/>
                    <a:pt x="910302" y="366015"/>
                    <a:pt x="899162" y="289629"/>
                  </a:cubicBezTo>
                  <a:cubicBezTo>
                    <a:pt x="888022" y="213243"/>
                    <a:pt x="851420" y="127309"/>
                    <a:pt x="794128" y="89116"/>
                  </a:cubicBezTo>
                  <a:cubicBezTo>
                    <a:pt x="736836" y="50923"/>
                    <a:pt x="669995" y="0"/>
                    <a:pt x="555412" y="60472"/>
                  </a:cubicBezTo>
                  <a:cubicBezTo>
                    <a:pt x="440829" y="120944"/>
                    <a:pt x="195748" y="327821"/>
                    <a:pt x="106627" y="451948"/>
                  </a:cubicBezTo>
                  <a:cubicBezTo>
                    <a:pt x="17507" y="576075"/>
                    <a:pt x="0" y="660418"/>
                    <a:pt x="20689" y="805232"/>
                  </a:cubicBezTo>
                  <a:cubicBezTo>
                    <a:pt x="41378" y="950046"/>
                    <a:pt x="120950" y="1118731"/>
                    <a:pt x="230759" y="1320835"/>
                  </a:cubicBezTo>
                  <a:cubicBezTo>
                    <a:pt x="340568" y="1522939"/>
                    <a:pt x="560186" y="1860309"/>
                    <a:pt x="679544" y="2017854"/>
                  </a:cubicBezTo>
                  <a:cubicBezTo>
                    <a:pt x="798902" y="2175399"/>
                    <a:pt x="859377" y="2223141"/>
                    <a:pt x="946906" y="2266108"/>
                  </a:cubicBezTo>
                  <a:cubicBezTo>
                    <a:pt x="1034435" y="2309075"/>
                    <a:pt x="1128329" y="2302709"/>
                    <a:pt x="1204718" y="2275656"/>
                  </a:cubicBezTo>
                  <a:cubicBezTo>
                    <a:pt x="1281107" y="2248603"/>
                    <a:pt x="1362270" y="2169034"/>
                    <a:pt x="1405239" y="2103788"/>
                  </a:cubicBezTo>
                  <a:cubicBezTo>
                    <a:pt x="1448208" y="2038542"/>
                    <a:pt x="1467305" y="1958973"/>
                    <a:pt x="1462531" y="1884179"/>
                  </a:cubicBezTo>
                  <a:cubicBezTo>
                    <a:pt x="1457757" y="1809385"/>
                    <a:pt x="1425928" y="1713902"/>
                    <a:pt x="1376594" y="1655022"/>
                  </a:cubicBezTo>
                  <a:cubicBezTo>
                    <a:pt x="1327260" y="1596142"/>
                    <a:pt x="1238139" y="1559541"/>
                    <a:pt x="1166524" y="1530896"/>
                  </a:cubicBezTo>
                  <a:cubicBezTo>
                    <a:pt x="1094909" y="1502251"/>
                    <a:pt x="1013746" y="1513391"/>
                    <a:pt x="946906" y="1483155"/>
                  </a:cubicBezTo>
                  <a:cubicBezTo>
                    <a:pt x="880066" y="1452919"/>
                    <a:pt x="817999" y="1419500"/>
                    <a:pt x="765482" y="1349480"/>
                  </a:cubicBezTo>
                  <a:cubicBezTo>
                    <a:pt x="712965" y="1279460"/>
                    <a:pt x="654081" y="1139420"/>
                    <a:pt x="631801" y="1063034"/>
                  </a:cubicBezTo>
                  <a:cubicBezTo>
                    <a:pt x="615871" y="945373"/>
                    <a:pt x="625435" y="942090"/>
                    <a:pt x="631801" y="891166"/>
                  </a:cubicBezTo>
                  <a:close/>
                </a:path>
              </a:pathLst>
            </a:cu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grpSp>
      <p:grpSp>
        <p:nvGrpSpPr>
          <p:cNvPr id="79" name="Group 17"/>
          <p:cNvGrpSpPr>
            <a:grpSpLocks/>
          </p:cNvGrpSpPr>
          <p:nvPr/>
        </p:nvGrpSpPr>
        <p:grpSpPr bwMode="auto">
          <a:xfrm rot="6300000">
            <a:off x="3080440" y="1824543"/>
            <a:ext cx="678416" cy="1138186"/>
            <a:chOff x="2761515" y="2286000"/>
            <a:chExt cx="1645174" cy="2760228"/>
          </a:xfrm>
          <a:solidFill>
            <a:schemeClr val="accent2"/>
          </a:solidFill>
        </p:grpSpPr>
        <p:sp>
          <p:nvSpPr>
            <p:cNvPr id="131" name="Oval 18"/>
            <p:cNvSpPr>
              <a:spLocks/>
            </p:cNvSpPr>
            <p:nvPr/>
          </p:nvSpPr>
          <p:spPr bwMode="auto">
            <a:xfrm rot="-733528">
              <a:off x="3352800" y="2286000"/>
              <a:ext cx="304800" cy="381000"/>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32" name="Oval 19"/>
            <p:cNvSpPr>
              <a:spLocks/>
            </p:cNvSpPr>
            <p:nvPr/>
          </p:nvSpPr>
          <p:spPr bwMode="auto">
            <a:xfrm rot="-733528">
              <a:off x="3151531" y="2515499"/>
              <a:ext cx="213632" cy="258040"/>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33" name="Oval 20"/>
            <p:cNvSpPr>
              <a:spLocks/>
            </p:cNvSpPr>
            <p:nvPr/>
          </p:nvSpPr>
          <p:spPr bwMode="auto">
            <a:xfrm rot="-733528">
              <a:off x="2992344" y="2729550"/>
              <a:ext cx="186338" cy="225072"/>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34" name="Oval 21"/>
            <p:cNvSpPr>
              <a:spLocks/>
            </p:cNvSpPr>
            <p:nvPr/>
          </p:nvSpPr>
          <p:spPr bwMode="auto">
            <a:xfrm rot="-733528">
              <a:off x="2879347" y="2921355"/>
              <a:ext cx="150338" cy="189071"/>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35" name="Oval 22"/>
            <p:cNvSpPr>
              <a:spLocks/>
            </p:cNvSpPr>
            <p:nvPr/>
          </p:nvSpPr>
          <p:spPr bwMode="auto">
            <a:xfrm rot="-733528">
              <a:off x="2761515" y="3137975"/>
              <a:ext cx="150338" cy="189071"/>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36" name="Freeform: Shape 23"/>
            <p:cNvSpPr>
              <a:spLocks/>
            </p:cNvSpPr>
            <p:nvPr/>
          </p:nvSpPr>
          <p:spPr bwMode="auto">
            <a:xfrm>
              <a:off x="2939384" y="2737153"/>
              <a:ext cx="1467305" cy="2309075"/>
            </a:xfrm>
            <a:custGeom>
              <a:avLst/>
              <a:gdLst>
                <a:gd name="T0" fmla="*/ 631801 w 1467305"/>
                <a:gd name="T1" fmla="*/ 891166 h 2309075"/>
                <a:gd name="T2" fmla="*/ 669995 w 1467305"/>
                <a:gd name="T3" fmla="*/ 757491 h 2309075"/>
                <a:gd name="T4" fmla="*/ 860968 w 1467305"/>
                <a:gd name="T5" fmla="*/ 547430 h 2309075"/>
                <a:gd name="T6" fmla="*/ 899162 w 1467305"/>
                <a:gd name="T7" fmla="*/ 289629 h 2309075"/>
                <a:gd name="T8" fmla="*/ 794128 w 1467305"/>
                <a:gd name="T9" fmla="*/ 89116 h 2309075"/>
                <a:gd name="T10" fmla="*/ 555412 w 1467305"/>
                <a:gd name="T11" fmla="*/ 60472 h 2309075"/>
                <a:gd name="T12" fmla="*/ 106627 w 1467305"/>
                <a:gd name="T13" fmla="*/ 451948 h 2309075"/>
                <a:gd name="T14" fmla="*/ 20689 w 1467305"/>
                <a:gd name="T15" fmla="*/ 805232 h 2309075"/>
                <a:gd name="T16" fmla="*/ 230759 w 1467305"/>
                <a:gd name="T17" fmla="*/ 1320835 h 2309075"/>
                <a:gd name="T18" fmla="*/ 679544 w 1467305"/>
                <a:gd name="T19" fmla="*/ 2017854 h 2309075"/>
                <a:gd name="T20" fmla="*/ 946906 w 1467305"/>
                <a:gd name="T21" fmla="*/ 2266108 h 2309075"/>
                <a:gd name="T22" fmla="*/ 1204718 w 1467305"/>
                <a:gd name="T23" fmla="*/ 2275656 h 2309075"/>
                <a:gd name="T24" fmla="*/ 1405239 w 1467305"/>
                <a:gd name="T25" fmla="*/ 2103788 h 2309075"/>
                <a:gd name="T26" fmla="*/ 1462531 w 1467305"/>
                <a:gd name="T27" fmla="*/ 1884179 h 2309075"/>
                <a:gd name="T28" fmla="*/ 1376594 w 1467305"/>
                <a:gd name="T29" fmla="*/ 1655022 h 2309075"/>
                <a:gd name="T30" fmla="*/ 1166524 w 1467305"/>
                <a:gd name="T31" fmla="*/ 1530896 h 2309075"/>
                <a:gd name="T32" fmla="*/ 946906 w 1467305"/>
                <a:gd name="T33" fmla="*/ 1483155 h 2309075"/>
                <a:gd name="T34" fmla="*/ 765482 w 1467305"/>
                <a:gd name="T35" fmla="*/ 1349480 h 2309075"/>
                <a:gd name="T36" fmla="*/ 631801 w 1467305"/>
                <a:gd name="T37" fmla="*/ 1063034 h 2309075"/>
                <a:gd name="T38" fmla="*/ 631801 w 1467305"/>
                <a:gd name="T39" fmla="*/ 891166 h 230907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467305"/>
                <a:gd name="T61" fmla="*/ 0 h 2309075"/>
                <a:gd name="T62" fmla="*/ 1467305 w 1467305"/>
                <a:gd name="T63" fmla="*/ 2309075 h 230907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467305" h="2309075">
                  <a:moveTo>
                    <a:pt x="631801" y="891166"/>
                  </a:moveTo>
                  <a:cubicBezTo>
                    <a:pt x="641342" y="827542"/>
                    <a:pt x="644500" y="814780"/>
                    <a:pt x="669995" y="757491"/>
                  </a:cubicBezTo>
                  <a:cubicBezTo>
                    <a:pt x="708190" y="700202"/>
                    <a:pt x="822774" y="625407"/>
                    <a:pt x="860968" y="547430"/>
                  </a:cubicBezTo>
                  <a:cubicBezTo>
                    <a:pt x="899162" y="469453"/>
                    <a:pt x="910302" y="366015"/>
                    <a:pt x="899162" y="289629"/>
                  </a:cubicBezTo>
                  <a:cubicBezTo>
                    <a:pt x="888022" y="213243"/>
                    <a:pt x="851420" y="127309"/>
                    <a:pt x="794128" y="89116"/>
                  </a:cubicBezTo>
                  <a:cubicBezTo>
                    <a:pt x="736836" y="50923"/>
                    <a:pt x="669995" y="0"/>
                    <a:pt x="555412" y="60472"/>
                  </a:cubicBezTo>
                  <a:cubicBezTo>
                    <a:pt x="440829" y="120944"/>
                    <a:pt x="195748" y="327821"/>
                    <a:pt x="106627" y="451948"/>
                  </a:cubicBezTo>
                  <a:cubicBezTo>
                    <a:pt x="17507" y="576075"/>
                    <a:pt x="0" y="660418"/>
                    <a:pt x="20689" y="805232"/>
                  </a:cubicBezTo>
                  <a:cubicBezTo>
                    <a:pt x="41378" y="950046"/>
                    <a:pt x="120950" y="1118731"/>
                    <a:pt x="230759" y="1320835"/>
                  </a:cubicBezTo>
                  <a:cubicBezTo>
                    <a:pt x="340568" y="1522939"/>
                    <a:pt x="560186" y="1860309"/>
                    <a:pt x="679544" y="2017854"/>
                  </a:cubicBezTo>
                  <a:cubicBezTo>
                    <a:pt x="798902" y="2175399"/>
                    <a:pt x="859377" y="2223141"/>
                    <a:pt x="946906" y="2266108"/>
                  </a:cubicBezTo>
                  <a:cubicBezTo>
                    <a:pt x="1034435" y="2309075"/>
                    <a:pt x="1128329" y="2302709"/>
                    <a:pt x="1204718" y="2275656"/>
                  </a:cubicBezTo>
                  <a:cubicBezTo>
                    <a:pt x="1281107" y="2248603"/>
                    <a:pt x="1362270" y="2169034"/>
                    <a:pt x="1405239" y="2103788"/>
                  </a:cubicBezTo>
                  <a:cubicBezTo>
                    <a:pt x="1448208" y="2038542"/>
                    <a:pt x="1467305" y="1958973"/>
                    <a:pt x="1462531" y="1884179"/>
                  </a:cubicBezTo>
                  <a:cubicBezTo>
                    <a:pt x="1457757" y="1809385"/>
                    <a:pt x="1425928" y="1713902"/>
                    <a:pt x="1376594" y="1655022"/>
                  </a:cubicBezTo>
                  <a:cubicBezTo>
                    <a:pt x="1327260" y="1596142"/>
                    <a:pt x="1238139" y="1559541"/>
                    <a:pt x="1166524" y="1530896"/>
                  </a:cubicBezTo>
                  <a:cubicBezTo>
                    <a:pt x="1094909" y="1502251"/>
                    <a:pt x="1013746" y="1513391"/>
                    <a:pt x="946906" y="1483155"/>
                  </a:cubicBezTo>
                  <a:cubicBezTo>
                    <a:pt x="880066" y="1452919"/>
                    <a:pt x="817999" y="1419500"/>
                    <a:pt x="765482" y="1349480"/>
                  </a:cubicBezTo>
                  <a:cubicBezTo>
                    <a:pt x="712965" y="1279460"/>
                    <a:pt x="654081" y="1139420"/>
                    <a:pt x="631801" y="1063034"/>
                  </a:cubicBezTo>
                  <a:cubicBezTo>
                    <a:pt x="615871" y="945373"/>
                    <a:pt x="625435" y="942090"/>
                    <a:pt x="631801" y="891166"/>
                  </a:cubicBezTo>
                  <a:close/>
                </a:path>
              </a:pathLst>
            </a:cu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grpSp>
      <p:grpSp>
        <p:nvGrpSpPr>
          <p:cNvPr id="80" name="Group 24"/>
          <p:cNvGrpSpPr>
            <a:grpSpLocks/>
          </p:cNvGrpSpPr>
          <p:nvPr/>
        </p:nvGrpSpPr>
        <p:grpSpPr bwMode="auto">
          <a:xfrm rot="15300000" flipV="1">
            <a:off x="3595297" y="2252006"/>
            <a:ext cx="678416" cy="1138186"/>
            <a:chOff x="2761515" y="2286000"/>
            <a:chExt cx="1645174" cy="2760228"/>
          </a:xfrm>
          <a:solidFill>
            <a:schemeClr val="accent2">
              <a:lumMod val="75000"/>
            </a:schemeClr>
          </a:solidFill>
        </p:grpSpPr>
        <p:sp>
          <p:nvSpPr>
            <p:cNvPr id="125" name="Oval 25"/>
            <p:cNvSpPr>
              <a:spLocks/>
            </p:cNvSpPr>
            <p:nvPr/>
          </p:nvSpPr>
          <p:spPr bwMode="auto">
            <a:xfrm rot="-733528">
              <a:off x="3352800" y="2286000"/>
              <a:ext cx="304800" cy="381000"/>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26" name="Oval 26"/>
            <p:cNvSpPr>
              <a:spLocks/>
            </p:cNvSpPr>
            <p:nvPr/>
          </p:nvSpPr>
          <p:spPr bwMode="auto">
            <a:xfrm rot="-733528">
              <a:off x="3151531" y="2515499"/>
              <a:ext cx="213632" cy="258040"/>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27" name="Oval 27"/>
            <p:cNvSpPr>
              <a:spLocks/>
            </p:cNvSpPr>
            <p:nvPr/>
          </p:nvSpPr>
          <p:spPr bwMode="auto">
            <a:xfrm rot="-733528">
              <a:off x="2992344" y="2729550"/>
              <a:ext cx="186338" cy="225072"/>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28" name="Oval 28"/>
            <p:cNvSpPr>
              <a:spLocks/>
            </p:cNvSpPr>
            <p:nvPr/>
          </p:nvSpPr>
          <p:spPr bwMode="auto">
            <a:xfrm rot="-733528">
              <a:off x="2879347" y="2921355"/>
              <a:ext cx="150338" cy="189071"/>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29" name="Oval 29"/>
            <p:cNvSpPr>
              <a:spLocks/>
            </p:cNvSpPr>
            <p:nvPr/>
          </p:nvSpPr>
          <p:spPr bwMode="auto">
            <a:xfrm rot="-733528">
              <a:off x="2761515" y="3137975"/>
              <a:ext cx="150338" cy="189071"/>
            </a:xfrm>
            <a:prstGeom prst="ellipse">
              <a:avLst/>
            </a:pr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130" name="Freeform: Shape 30"/>
            <p:cNvSpPr>
              <a:spLocks/>
            </p:cNvSpPr>
            <p:nvPr/>
          </p:nvSpPr>
          <p:spPr bwMode="auto">
            <a:xfrm>
              <a:off x="2939384" y="2737153"/>
              <a:ext cx="1467305" cy="2309075"/>
            </a:xfrm>
            <a:custGeom>
              <a:avLst/>
              <a:gdLst>
                <a:gd name="T0" fmla="*/ 631801 w 1467305"/>
                <a:gd name="T1" fmla="*/ 891166 h 2309075"/>
                <a:gd name="T2" fmla="*/ 669995 w 1467305"/>
                <a:gd name="T3" fmla="*/ 757491 h 2309075"/>
                <a:gd name="T4" fmla="*/ 860968 w 1467305"/>
                <a:gd name="T5" fmla="*/ 547430 h 2309075"/>
                <a:gd name="T6" fmla="*/ 899162 w 1467305"/>
                <a:gd name="T7" fmla="*/ 289629 h 2309075"/>
                <a:gd name="T8" fmla="*/ 794128 w 1467305"/>
                <a:gd name="T9" fmla="*/ 89116 h 2309075"/>
                <a:gd name="T10" fmla="*/ 555412 w 1467305"/>
                <a:gd name="T11" fmla="*/ 60472 h 2309075"/>
                <a:gd name="T12" fmla="*/ 106627 w 1467305"/>
                <a:gd name="T13" fmla="*/ 451948 h 2309075"/>
                <a:gd name="T14" fmla="*/ 20689 w 1467305"/>
                <a:gd name="T15" fmla="*/ 805232 h 2309075"/>
                <a:gd name="T16" fmla="*/ 230759 w 1467305"/>
                <a:gd name="T17" fmla="*/ 1320835 h 2309075"/>
                <a:gd name="T18" fmla="*/ 679544 w 1467305"/>
                <a:gd name="T19" fmla="*/ 2017854 h 2309075"/>
                <a:gd name="T20" fmla="*/ 946906 w 1467305"/>
                <a:gd name="T21" fmla="*/ 2266108 h 2309075"/>
                <a:gd name="T22" fmla="*/ 1204718 w 1467305"/>
                <a:gd name="T23" fmla="*/ 2275656 h 2309075"/>
                <a:gd name="T24" fmla="*/ 1405239 w 1467305"/>
                <a:gd name="T25" fmla="*/ 2103788 h 2309075"/>
                <a:gd name="T26" fmla="*/ 1462531 w 1467305"/>
                <a:gd name="T27" fmla="*/ 1884179 h 2309075"/>
                <a:gd name="T28" fmla="*/ 1376594 w 1467305"/>
                <a:gd name="T29" fmla="*/ 1655022 h 2309075"/>
                <a:gd name="T30" fmla="*/ 1166524 w 1467305"/>
                <a:gd name="T31" fmla="*/ 1530896 h 2309075"/>
                <a:gd name="T32" fmla="*/ 946906 w 1467305"/>
                <a:gd name="T33" fmla="*/ 1483155 h 2309075"/>
                <a:gd name="T34" fmla="*/ 765482 w 1467305"/>
                <a:gd name="T35" fmla="*/ 1349480 h 2309075"/>
                <a:gd name="T36" fmla="*/ 631801 w 1467305"/>
                <a:gd name="T37" fmla="*/ 1063034 h 2309075"/>
                <a:gd name="T38" fmla="*/ 631801 w 1467305"/>
                <a:gd name="T39" fmla="*/ 891166 h 2309075"/>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467305"/>
                <a:gd name="T61" fmla="*/ 0 h 2309075"/>
                <a:gd name="T62" fmla="*/ 1467305 w 1467305"/>
                <a:gd name="T63" fmla="*/ 2309075 h 2309075"/>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467305" h="2309075">
                  <a:moveTo>
                    <a:pt x="631801" y="891166"/>
                  </a:moveTo>
                  <a:cubicBezTo>
                    <a:pt x="641342" y="827542"/>
                    <a:pt x="644500" y="814780"/>
                    <a:pt x="669995" y="757491"/>
                  </a:cubicBezTo>
                  <a:cubicBezTo>
                    <a:pt x="708190" y="700202"/>
                    <a:pt x="822774" y="625407"/>
                    <a:pt x="860968" y="547430"/>
                  </a:cubicBezTo>
                  <a:cubicBezTo>
                    <a:pt x="899162" y="469453"/>
                    <a:pt x="910302" y="366015"/>
                    <a:pt x="899162" y="289629"/>
                  </a:cubicBezTo>
                  <a:cubicBezTo>
                    <a:pt x="888022" y="213243"/>
                    <a:pt x="851420" y="127309"/>
                    <a:pt x="794128" y="89116"/>
                  </a:cubicBezTo>
                  <a:cubicBezTo>
                    <a:pt x="736836" y="50923"/>
                    <a:pt x="669995" y="0"/>
                    <a:pt x="555412" y="60472"/>
                  </a:cubicBezTo>
                  <a:cubicBezTo>
                    <a:pt x="440829" y="120944"/>
                    <a:pt x="195748" y="327821"/>
                    <a:pt x="106627" y="451948"/>
                  </a:cubicBezTo>
                  <a:cubicBezTo>
                    <a:pt x="17507" y="576075"/>
                    <a:pt x="0" y="660418"/>
                    <a:pt x="20689" y="805232"/>
                  </a:cubicBezTo>
                  <a:cubicBezTo>
                    <a:pt x="41378" y="950046"/>
                    <a:pt x="120950" y="1118731"/>
                    <a:pt x="230759" y="1320835"/>
                  </a:cubicBezTo>
                  <a:cubicBezTo>
                    <a:pt x="340568" y="1522939"/>
                    <a:pt x="560186" y="1860309"/>
                    <a:pt x="679544" y="2017854"/>
                  </a:cubicBezTo>
                  <a:cubicBezTo>
                    <a:pt x="798902" y="2175399"/>
                    <a:pt x="859377" y="2223141"/>
                    <a:pt x="946906" y="2266108"/>
                  </a:cubicBezTo>
                  <a:cubicBezTo>
                    <a:pt x="1034435" y="2309075"/>
                    <a:pt x="1128329" y="2302709"/>
                    <a:pt x="1204718" y="2275656"/>
                  </a:cubicBezTo>
                  <a:cubicBezTo>
                    <a:pt x="1281107" y="2248603"/>
                    <a:pt x="1362270" y="2169034"/>
                    <a:pt x="1405239" y="2103788"/>
                  </a:cubicBezTo>
                  <a:cubicBezTo>
                    <a:pt x="1448208" y="2038542"/>
                    <a:pt x="1467305" y="1958973"/>
                    <a:pt x="1462531" y="1884179"/>
                  </a:cubicBezTo>
                  <a:cubicBezTo>
                    <a:pt x="1457757" y="1809385"/>
                    <a:pt x="1425928" y="1713902"/>
                    <a:pt x="1376594" y="1655022"/>
                  </a:cubicBezTo>
                  <a:cubicBezTo>
                    <a:pt x="1327260" y="1596142"/>
                    <a:pt x="1238139" y="1559541"/>
                    <a:pt x="1166524" y="1530896"/>
                  </a:cubicBezTo>
                  <a:cubicBezTo>
                    <a:pt x="1094909" y="1502251"/>
                    <a:pt x="1013746" y="1513391"/>
                    <a:pt x="946906" y="1483155"/>
                  </a:cubicBezTo>
                  <a:cubicBezTo>
                    <a:pt x="880066" y="1452919"/>
                    <a:pt x="817999" y="1419500"/>
                    <a:pt x="765482" y="1349480"/>
                  </a:cubicBezTo>
                  <a:cubicBezTo>
                    <a:pt x="712965" y="1279460"/>
                    <a:pt x="654081" y="1139420"/>
                    <a:pt x="631801" y="1063034"/>
                  </a:cubicBezTo>
                  <a:cubicBezTo>
                    <a:pt x="615871" y="945373"/>
                    <a:pt x="625435" y="942090"/>
                    <a:pt x="631801" y="891166"/>
                  </a:cubicBezTo>
                  <a:close/>
                </a:path>
              </a:pathLst>
            </a:custGeom>
            <a:grpFill/>
            <a:ln>
              <a:noFill/>
            </a:ln>
            <a:effectLst>
              <a:outerShdw blurRad="40000" dist="23000" dir="5400000" rotWithShape="0">
                <a:srgbClr val="808080">
                  <a:alpha val="34999"/>
                </a:srgbClr>
              </a:outerShdw>
            </a:effectLst>
            <a:extLst>
              <a:ext uri="{91240B29-F687-4F45-9708-019B960494DF}">
                <a14:hiddenLine xmlns:a14="http://schemas.microsoft.com/office/drawing/2010/main" w="9525">
                  <a:solidFill>
                    <a:srgbClr val="000000"/>
                  </a:solidFill>
                  <a:miter lim="800000"/>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grpSp>
      <p:cxnSp>
        <p:nvCxnSpPr>
          <p:cNvPr id="85" name="Straight Connector 60"/>
          <p:cNvCxnSpPr/>
          <p:nvPr/>
        </p:nvCxnSpPr>
        <p:spPr>
          <a:xfrm>
            <a:off x="2300146" y="3106211"/>
            <a:ext cx="0" cy="529610"/>
          </a:xfrm>
          <a:prstGeom prst="line">
            <a:avLst/>
          </a:prstGeom>
          <a:ln w="12700">
            <a:solidFill>
              <a:schemeClr val="tx1">
                <a:lumMod val="40000"/>
                <a:lumOff val="6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86" name="Rectangle 61"/>
          <p:cNvSpPr>
            <a:spLocks/>
          </p:cNvSpPr>
          <p:nvPr/>
        </p:nvSpPr>
        <p:spPr bwMode="auto">
          <a:xfrm>
            <a:off x="1932483" y="3636540"/>
            <a:ext cx="735327" cy="147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anchor="t" anchorCtr="0" compatLnSpc="1">
            <a:prstTxWarp prst="textNoShape">
              <a:avLst/>
            </a:prstTxWarp>
            <a:noAutofit/>
          </a:bodyPr>
          <a:lstStyle/>
          <a:p>
            <a:pPr lvl="0" algn="ctr" defTabSz="914400" fontAlgn="base">
              <a:spcBef>
                <a:spcPct val="0"/>
              </a:spcBef>
              <a:spcAft>
                <a:spcPct val="0"/>
              </a:spcAft>
            </a:pPr>
            <a:r>
              <a:rPr lang="zh-CN" altLang="en-US" sz="1200" b="1" dirty="0">
                <a:solidFill>
                  <a:schemeClr val="accent1">
                    <a:lumMod val="75000"/>
                  </a:schemeClr>
                </a:solidFill>
                <a:latin typeface="微软雅黑" panose="020B0503020204020204" pitchFamily="34" charset="-122"/>
                <a:ea typeface="微软雅黑" panose="020B0503020204020204" pitchFamily="34" charset="-122"/>
              </a:rPr>
              <a:t>安全性能优化</a:t>
            </a:r>
          </a:p>
        </p:txBody>
      </p:sp>
      <p:cxnSp>
        <p:nvCxnSpPr>
          <p:cNvPr id="87" name="Straight Connector 63"/>
          <p:cNvCxnSpPr/>
          <p:nvPr/>
        </p:nvCxnSpPr>
        <p:spPr>
          <a:xfrm flipV="1">
            <a:off x="1841110" y="1608899"/>
            <a:ext cx="0" cy="442344"/>
          </a:xfrm>
          <a:prstGeom prst="line">
            <a:avLst/>
          </a:prstGeom>
          <a:ln w="12700">
            <a:solidFill>
              <a:schemeClr val="tx1">
                <a:lumMod val="40000"/>
                <a:lumOff val="6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88" name="Rectangle 64"/>
          <p:cNvSpPr>
            <a:spLocks/>
          </p:cNvSpPr>
          <p:nvPr/>
        </p:nvSpPr>
        <p:spPr bwMode="auto">
          <a:xfrm>
            <a:off x="1473449" y="1380782"/>
            <a:ext cx="735327" cy="147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anchor="t" anchorCtr="0" compatLnSpc="1">
            <a:prstTxWarp prst="textNoShape">
              <a:avLst/>
            </a:prstTxWarp>
            <a:noAutofit/>
          </a:bodyPr>
          <a:lstStyle/>
          <a:p>
            <a:pPr lvl="0" algn="ctr" defTabSz="914400" fontAlgn="base">
              <a:spcBef>
                <a:spcPct val="0"/>
              </a:spcBef>
              <a:spcAft>
                <a:spcPct val="0"/>
              </a:spcAft>
            </a:pPr>
            <a:r>
              <a:rPr lang="zh-CN" altLang="en-US" sz="1600" b="1" dirty="0">
                <a:solidFill>
                  <a:schemeClr val="accent1"/>
                </a:solidFill>
                <a:latin typeface="微软雅黑" panose="020B0503020204020204" pitchFamily="34" charset="-122"/>
                <a:ea typeface="微软雅黑" panose="020B0503020204020204" pitchFamily="34" charset="-122"/>
              </a:rPr>
              <a:t>实现数据的管理</a:t>
            </a:r>
          </a:p>
        </p:txBody>
      </p:sp>
      <p:cxnSp>
        <p:nvCxnSpPr>
          <p:cNvPr id="89" name="Straight Connector 66"/>
          <p:cNvCxnSpPr/>
          <p:nvPr/>
        </p:nvCxnSpPr>
        <p:spPr>
          <a:xfrm>
            <a:off x="3947838" y="3178311"/>
            <a:ext cx="0" cy="469143"/>
          </a:xfrm>
          <a:prstGeom prst="line">
            <a:avLst/>
          </a:prstGeom>
          <a:ln w="12700">
            <a:solidFill>
              <a:schemeClr val="tx1">
                <a:lumMod val="40000"/>
                <a:lumOff val="6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90" name="Rectangle 67"/>
          <p:cNvSpPr>
            <a:spLocks/>
          </p:cNvSpPr>
          <p:nvPr/>
        </p:nvSpPr>
        <p:spPr bwMode="auto">
          <a:xfrm>
            <a:off x="3580176" y="3635309"/>
            <a:ext cx="735327" cy="147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anchor="t" anchorCtr="0" compatLnSpc="1">
            <a:prstTxWarp prst="textNoShape">
              <a:avLst/>
            </a:prstTxWarp>
            <a:noAutofit/>
          </a:bodyPr>
          <a:lstStyle/>
          <a:p>
            <a:pPr lvl="0" algn="ctr" defTabSz="914400" fontAlgn="base">
              <a:spcBef>
                <a:spcPct val="0"/>
              </a:spcBef>
              <a:spcAft>
                <a:spcPct val="0"/>
              </a:spcAft>
            </a:pPr>
            <a:r>
              <a:rPr lang="zh-CN" altLang="en-US" sz="1200" b="1" dirty="0">
                <a:solidFill>
                  <a:schemeClr val="accent2">
                    <a:lumMod val="75000"/>
                  </a:schemeClr>
                </a:solidFill>
                <a:latin typeface="微软雅黑" panose="020B0503020204020204" pitchFamily="34" charset="-122"/>
                <a:ea typeface="微软雅黑" panose="020B0503020204020204" pitchFamily="34" charset="-122"/>
              </a:rPr>
              <a:t>健康数据智能管理</a:t>
            </a:r>
          </a:p>
        </p:txBody>
      </p:sp>
      <p:cxnSp>
        <p:nvCxnSpPr>
          <p:cNvPr id="91" name="Straight Connector 69"/>
          <p:cNvCxnSpPr/>
          <p:nvPr/>
        </p:nvCxnSpPr>
        <p:spPr>
          <a:xfrm flipV="1">
            <a:off x="3488802" y="1607668"/>
            <a:ext cx="0" cy="442344"/>
          </a:xfrm>
          <a:prstGeom prst="line">
            <a:avLst/>
          </a:prstGeom>
          <a:ln w="12700">
            <a:solidFill>
              <a:schemeClr val="tx1">
                <a:lumMod val="40000"/>
                <a:lumOff val="60000"/>
              </a:schemeClr>
            </a:solidFill>
            <a:headEnd type="oval" w="sm" len="sm"/>
            <a:tailEnd type="none"/>
          </a:ln>
        </p:spPr>
        <p:style>
          <a:lnRef idx="1">
            <a:schemeClr val="accent1"/>
          </a:lnRef>
          <a:fillRef idx="0">
            <a:schemeClr val="accent1"/>
          </a:fillRef>
          <a:effectRef idx="0">
            <a:schemeClr val="accent1"/>
          </a:effectRef>
          <a:fontRef idx="minor">
            <a:schemeClr val="tx1"/>
          </a:fontRef>
        </p:style>
      </p:cxnSp>
      <p:sp>
        <p:nvSpPr>
          <p:cNvPr id="92" name="Rectangle 70"/>
          <p:cNvSpPr>
            <a:spLocks/>
          </p:cNvSpPr>
          <p:nvPr/>
        </p:nvSpPr>
        <p:spPr bwMode="auto">
          <a:xfrm>
            <a:off x="3121142" y="1379550"/>
            <a:ext cx="735327" cy="1470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none" lIns="0" tIns="0" rIns="0" bIns="0" anchor="t" anchorCtr="0" compatLnSpc="1">
            <a:prstTxWarp prst="textNoShape">
              <a:avLst/>
            </a:prstTxWarp>
            <a:noAutofit/>
          </a:bodyPr>
          <a:lstStyle/>
          <a:p>
            <a:pPr lvl="0" algn="ctr" defTabSz="914400" fontAlgn="base">
              <a:spcBef>
                <a:spcPct val="0"/>
              </a:spcBef>
              <a:spcAft>
                <a:spcPct val="0"/>
              </a:spcAft>
            </a:pPr>
            <a:r>
              <a:rPr lang="zh-CN" altLang="en-US" sz="1600" b="1" dirty="0">
                <a:solidFill>
                  <a:schemeClr val="accent2"/>
                </a:solidFill>
                <a:latin typeface="微软雅黑" panose="020B0503020204020204" pitchFamily="34" charset="-122"/>
                <a:ea typeface="微软雅黑" panose="020B0503020204020204" pitchFamily="34" charset="-122"/>
              </a:rPr>
              <a:t>角色的管理</a:t>
            </a:r>
          </a:p>
        </p:txBody>
      </p:sp>
      <p:sp>
        <p:nvSpPr>
          <p:cNvPr id="295" name="Rectangle 25"/>
          <p:cNvSpPr/>
          <p:nvPr/>
        </p:nvSpPr>
        <p:spPr>
          <a:xfrm>
            <a:off x="803528" y="3975023"/>
            <a:ext cx="7476102" cy="574425"/>
          </a:xfrm>
          <a:prstGeom prst="rect">
            <a:avLst/>
          </a:prstGeom>
        </p:spPr>
        <p:txBody>
          <a:bodyPr wrap="square" lIns="144000" rIns="144000">
            <a:noAutofit/>
          </a:bodyPr>
          <a:lstStyle/>
          <a:p>
            <a:pPr algn="ct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系统实现了儿童健康管理的流程数字化，包括数据采集、存储管理、分析评估和智能预警等核心功能，为儿童健康管理提供了信息化解决方案。</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pic>
        <p:nvPicPr>
          <p:cNvPr id="5" name="图片 4">
            <a:extLst>
              <a:ext uri="{FF2B5EF4-FFF2-40B4-BE49-F238E27FC236}">
                <a16:creationId xmlns:a16="http://schemas.microsoft.com/office/drawing/2014/main" id="{96DA2222-C5E8-397B-36BE-C2DE9A65EF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6636" y="1379550"/>
            <a:ext cx="3732753" cy="2099673"/>
          </a:xfrm>
          <a:prstGeom prst="rect">
            <a:avLst/>
          </a:prstGeom>
        </p:spPr>
      </p:pic>
    </p:spTree>
    <p:extLst>
      <p:ext uri="{BB962C8B-B14F-4D97-AF65-F5344CB8AC3E}">
        <p14:creationId xmlns:p14="http://schemas.microsoft.com/office/powerpoint/2010/main" val="1253689633"/>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2" presetClass="entr" presetSubtype="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right)">
                                      <p:cBhvr>
                                        <p:cTn id="10" dur="500"/>
                                        <p:tgtEl>
                                          <p:spTgt spid="1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6" presetClass="entr" presetSubtype="26"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Horizontal)">
                                      <p:cBhvr>
                                        <p:cTn id="19" dur="500"/>
                                        <p:tgtEl>
                                          <p:spTgt spid="7"/>
                                        </p:tgtEl>
                                      </p:cBhvr>
                                    </p:animEffect>
                                  </p:childTnLst>
                                </p:cTn>
                              </p:par>
                            </p:childTnLst>
                          </p:cTn>
                        </p:par>
                        <p:par>
                          <p:cTn id="20" fill="hold">
                            <p:stCondLst>
                              <p:cond delay="1500"/>
                            </p:stCondLst>
                            <p:childTnLst>
                              <p:par>
                                <p:cTn id="21" presetID="14" presetClass="entr" presetSubtype="10"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randombar(horizontal)">
                                      <p:cBhvr>
                                        <p:cTn id="23" dur="500"/>
                                        <p:tgtEl>
                                          <p:spTgt spid="19"/>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fade">
                                      <p:cBhvr>
                                        <p:cTn id="27" dur="500"/>
                                        <p:tgtEl>
                                          <p:spTgt spid="40"/>
                                        </p:tgtEl>
                                      </p:cBhvr>
                                    </p:animEffect>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10" presetClass="entr" presetSubtype="0" fill="hold" nodeType="afterEffect">
                                  <p:stCondLst>
                                    <p:cond delay="0"/>
                                  </p:stCondLst>
                                  <p:childTnLst>
                                    <p:set>
                                      <p:cBhvr>
                                        <p:cTn id="35" dur="1" fill="hold">
                                          <p:stCondLst>
                                            <p:cond delay="0"/>
                                          </p:stCondLst>
                                        </p:cTn>
                                        <p:tgtEl>
                                          <p:spTgt spid="77"/>
                                        </p:tgtEl>
                                        <p:attrNameLst>
                                          <p:attrName>style.visibility</p:attrName>
                                        </p:attrNameLst>
                                      </p:cBhvr>
                                      <p:to>
                                        <p:strVal val="visible"/>
                                      </p:to>
                                    </p:set>
                                    <p:animEffect transition="in" filter="fade">
                                      <p:cBhvr>
                                        <p:cTn id="36" dur="500"/>
                                        <p:tgtEl>
                                          <p:spTgt spid="77"/>
                                        </p:tgtEl>
                                      </p:cBhvr>
                                    </p:animEffect>
                                  </p:childTnLst>
                                </p:cTn>
                              </p:par>
                              <p:par>
                                <p:cTn id="37" presetID="22" presetClass="entr" presetSubtype="4" fill="hold" nodeType="withEffect">
                                  <p:stCondLst>
                                    <p:cond delay="250"/>
                                  </p:stCondLst>
                                  <p:childTnLst>
                                    <p:set>
                                      <p:cBhvr>
                                        <p:cTn id="38" dur="1" fill="hold">
                                          <p:stCondLst>
                                            <p:cond delay="0"/>
                                          </p:stCondLst>
                                        </p:cTn>
                                        <p:tgtEl>
                                          <p:spTgt spid="87"/>
                                        </p:tgtEl>
                                        <p:attrNameLst>
                                          <p:attrName>style.visibility</p:attrName>
                                        </p:attrNameLst>
                                      </p:cBhvr>
                                      <p:to>
                                        <p:strVal val="visible"/>
                                      </p:to>
                                    </p:set>
                                    <p:animEffect transition="in" filter="wipe(down)">
                                      <p:cBhvr>
                                        <p:cTn id="39" dur="500"/>
                                        <p:tgtEl>
                                          <p:spTgt spid="87"/>
                                        </p:tgtEl>
                                      </p:cBhvr>
                                    </p:animEffect>
                                  </p:childTnLst>
                                </p:cTn>
                              </p:par>
                              <p:par>
                                <p:cTn id="40" presetID="14" presetClass="entr" presetSubtype="10" fill="hold" grpId="0" nodeType="withEffect">
                                  <p:stCondLst>
                                    <p:cond delay="500"/>
                                  </p:stCondLst>
                                  <p:childTnLst>
                                    <p:set>
                                      <p:cBhvr>
                                        <p:cTn id="41" dur="1" fill="hold">
                                          <p:stCondLst>
                                            <p:cond delay="0"/>
                                          </p:stCondLst>
                                        </p:cTn>
                                        <p:tgtEl>
                                          <p:spTgt spid="88"/>
                                        </p:tgtEl>
                                        <p:attrNameLst>
                                          <p:attrName>style.visibility</p:attrName>
                                        </p:attrNameLst>
                                      </p:cBhvr>
                                      <p:to>
                                        <p:strVal val="visible"/>
                                      </p:to>
                                    </p:set>
                                    <p:animEffect transition="in" filter="randombar(horizontal)">
                                      <p:cBhvr>
                                        <p:cTn id="42" dur="500"/>
                                        <p:tgtEl>
                                          <p:spTgt spid="88"/>
                                        </p:tgtEl>
                                      </p:cBhvr>
                                    </p:animEffect>
                                  </p:childTnLst>
                                </p:cTn>
                              </p:par>
                              <p:par>
                                <p:cTn id="43" presetID="10" presetClass="entr" presetSubtype="0" fill="hold" nodeType="withEffect">
                                  <p:stCondLst>
                                    <p:cond delay="750"/>
                                  </p:stCondLst>
                                  <p:childTnLst>
                                    <p:set>
                                      <p:cBhvr>
                                        <p:cTn id="44" dur="1" fill="hold">
                                          <p:stCondLst>
                                            <p:cond delay="0"/>
                                          </p:stCondLst>
                                        </p:cTn>
                                        <p:tgtEl>
                                          <p:spTgt spid="78"/>
                                        </p:tgtEl>
                                        <p:attrNameLst>
                                          <p:attrName>style.visibility</p:attrName>
                                        </p:attrNameLst>
                                      </p:cBhvr>
                                      <p:to>
                                        <p:strVal val="visible"/>
                                      </p:to>
                                    </p:set>
                                    <p:animEffect transition="in" filter="fade">
                                      <p:cBhvr>
                                        <p:cTn id="45" dur="500"/>
                                        <p:tgtEl>
                                          <p:spTgt spid="78"/>
                                        </p:tgtEl>
                                      </p:cBhvr>
                                    </p:animEffect>
                                  </p:childTnLst>
                                </p:cTn>
                              </p:par>
                              <p:par>
                                <p:cTn id="46" presetID="22" presetClass="entr" presetSubtype="1" fill="hold" nodeType="withEffect">
                                  <p:stCondLst>
                                    <p:cond delay="1000"/>
                                  </p:stCondLst>
                                  <p:childTnLst>
                                    <p:set>
                                      <p:cBhvr>
                                        <p:cTn id="47" dur="1" fill="hold">
                                          <p:stCondLst>
                                            <p:cond delay="0"/>
                                          </p:stCondLst>
                                        </p:cTn>
                                        <p:tgtEl>
                                          <p:spTgt spid="85"/>
                                        </p:tgtEl>
                                        <p:attrNameLst>
                                          <p:attrName>style.visibility</p:attrName>
                                        </p:attrNameLst>
                                      </p:cBhvr>
                                      <p:to>
                                        <p:strVal val="visible"/>
                                      </p:to>
                                    </p:set>
                                    <p:animEffect transition="in" filter="wipe(up)">
                                      <p:cBhvr>
                                        <p:cTn id="48" dur="500"/>
                                        <p:tgtEl>
                                          <p:spTgt spid="85"/>
                                        </p:tgtEl>
                                      </p:cBhvr>
                                    </p:animEffect>
                                  </p:childTnLst>
                                </p:cTn>
                              </p:par>
                              <p:par>
                                <p:cTn id="49" presetID="14" presetClass="entr" presetSubtype="10" fill="hold" grpId="0" nodeType="withEffect">
                                  <p:stCondLst>
                                    <p:cond delay="1250"/>
                                  </p:stCondLst>
                                  <p:childTnLst>
                                    <p:set>
                                      <p:cBhvr>
                                        <p:cTn id="50" dur="1" fill="hold">
                                          <p:stCondLst>
                                            <p:cond delay="0"/>
                                          </p:stCondLst>
                                        </p:cTn>
                                        <p:tgtEl>
                                          <p:spTgt spid="86"/>
                                        </p:tgtEl>
                                        <p:attrNameLst>
                                          <p:attrName>style.visibility</p:attrName>
                                        </p:attrNameLst>
                                      </p:cBhvr>
                                      <p:to>
                                        <p:strVal val="visible"/>
                                      </p:to>
                                    </p:set>
                                    <p:animEffect transition="in" filter="randombar(horizontal)">
                                      <p:cBhvr>
                                        <p:cTn id="51" dur="500"/>
                                        <p:tgtEl>
                                          <p:spTgt spid="86"/>
                                        </p:tgtEl>
                                      </p:cBhvr>
                                    </p:animEffect>
                                  </p:childTnLst>
                                </p:cTn>
                              </p:par>
                              <p:par>
                                <p:cTn id="52" presetID="10" presetClass="entr" presetSubtype="0" fill="hold" nodeType="withEffect">
                                  <p:stCondLst>
                                    <p:cond delay="1500"/>
                                  </p:stCondLst>
                                  <p:childTnLst>
                                    <p:set>
                                      <p:cBhvr>
                                        <p:cTn id="53" dur="1" fill="hold">
                                          <p:stCondLst>
                                            <p:cond delay="0"/>
                                          </p:stCondLst>
                                        </p:cTn>
                                        <p:tgtEl>
                                          <p:spTgt spid="79"/>
                                        </p:tgtEl>
                                        <p:attrNameLst>
                                          <p:attrName>style.visibility</p:attrName>
                                        </p:attrNameLst>
                                      </p:cBhvr>
                                      <p:to>
                                        <p:strVal val="visible"/>
                                      </p:to>
                                    </p:set>
                                    <p:animEffect transition="in" filter="fade">
                                      <p:cBhvr>
                                        <p:cTn id="54" dur="500"/>
                                        <p:tgtEl>
                                          <p:spTgt spid="79"/>
                                        </p:tgtEl>
                                      </p:cBhvr>
                                    </p:animEffect>
                                  </p:childTnLst>
                                </p:cTn>
                              </p:par>
                              <p:par>
                                <p:cTn id="55" presetID="22" presetClass="entr" presetSubtype="4" fill="hold" nodeType="withEffect">
                                  <p:stCondLst>
                                    <p:cond delay="1750"/>
                                  </p:stCondLst>
                                  <p:childTnLst>
                                    <p:set>
                                      <p:cBhvr>
                                        <p:cTn id="56" dur="1" fill="hold">
                                          <p:stCondLst>
                                            <p:cond delay="0"/>
                                          </p:stCondLst>
                                        </p:cTn>
                                        <p:tgtEl>
                                          <p:spTgt spid="91"/>
                                        </p:tgtEl>
                                        <p:attrNameLst>
                                          <p:attrName>style.visibility</p:attrName>
                                        </p:attrNameLst>
                                      </p:cBhvr>
                                      <p:to>
                                        <p:strVal val="visible"/>
                                      </p:to>
                                    </p:set>
                                    <p:animEffect transition="in" filter="wipe(down)">
                                      <p:cBhvr>
                                        <p:cTn id="57" dur="500"/>
                                        <p:tgtEl>
                                          <p:spTgt spid="91"/>
                                        </p:tgtEl>
                                      </p:cBhvr>
                                    </p:animEffect>
                                  </p:childTnLst>
                                </p:cTn>
                              </p:par>
                              <p:par>
                                <p:cTn id="58" presetID="14" presetClass="entr" presetSubtype="10" fill="hold" grpId="0" nodeType="withEffect">
                                  <p:stCondLst>
                                    <p:cond delay="2000"/>
                                  </p:stCondLst>
                                  <p:childTnLst>
                                    <p:set>
                                      <p:cBhvr>
                                        <p:cTn id="59" dur="1" fill="hold">
                                          <p:stCondLst>
                                            <p:cond delay="0"/>
                                          </p:stCondLst>
                                        </p:cTn>
                                        <p:tgtEl>
                                          <p:spTgt spid="92"/>
                                        </p:tgtEl>
                                        <p:attrNameLst>
                                          <p:attrName>style.visibility</p:attrName>
                                        </p:attrNameLst>
                                      </p:cBhvr>
                                      <p:to>
                                        <p:strVal val="visible"/>
                                      </p:to>
                                    </p:set>
                                    <p:animEffect transition="in" filter="randombar(horizontal)">
                                      <p:cBhvr>
                                        <p:cTn id="60" dur="500"/>
                                        <p:tgtEl>
                                          <p:spTgt spid="92"/>
                                        </p:tgtEl>
                                      </p:cBhvr>
                                    </p:animEffect>
                                  </p:childTnLst>
                                </p:cTn>
                              </p:par>
                              <p:par>
                                <p:cTn id="61" presetID="10" presetClass="entr" presetSubtype="0" fill="hold" nodeType="withEffect">
                                  <p:stCondLst>
                                    <p:cond delay="2250"/>
                                  </p:stCondLst>
                                  <p:childTnLst>
                                    <p:set>
                                      <p:cBhvr>
                                        <p:cTn id="62" dur="1" fill="hold">
                                          <p:stCondLst>
                                            <p:cond delay="0"/>
                                          </p:stCondLst>
                                        </p:cTn>
                                        <p:tgtEl>
                                          <p:spTgt spid="80"/>
                                        </p:tgtEl>
                                        <p:attrNameLst>
                                          <p:attrName>style.visibility</p:attrName>
                                        </p:attrNameLst>
                                      </p:cBhvr>
                                      <p:to>
                                        <p:strVal val="visible"/>
                                      </p:to>
                                    </p:set>
                                    <p:animEffect transition="in" filter="fade">
                                      <p:cBhvr>
                                        <p:cTn id="63" dur="500"/>
                                        <p:tgtEl>
                                          <p:spTgt spid="80"/>
                                        </p:tgtEl>
                                      </p:cBhvr>
                                    </p:animEffect>
                                  </p:childTnLst>
                                </p:cTn>
                              </p:par>
                              <p:par>
                                <p:cTn id="64" presetID="22" presetClass="entr" presetSubtype="1" fill="hold" nodeType="withEffect">
                                  <p:stCondLst>
                                    <p:cond delay="2500"/>
                                  </p:stCondLst>
                                  <p:childTnLst>
                                    <p:set>
                                      <p:cBhvr>
                                        <p:cTn id="65" dur="1" fill="hold">
                                          <p:stCondLst>
                                            <p:cond delay="0"/>
                                          </p:stCondLst>
                                        </p:cTn>
                                        <p:tgtEl>
                                          <p:spTgt spid="89"/>
                                        </p:tgtEl>
                                        <p:attrNameLst>
                                          <p:attrName>style.visibility</p:attrName>
                                        </p:attrNameLst>
                                      </p:cBhvr>
                                      <p:to>
                                        <p:strVal val="visible"/>
                                      </p:to>
                                    </p:set>
                                    <p:animEffect transition="in" filter="wipe(up)">
                                      <p:cBhvr>
                                        <p:cTn id="66" dur="500"/>
                                        <p:tgtEl>
                                          <p:spTgt spid="89"/>
                                        </p:tgtEl>
                                      </p:cBhvr>
                                    </p:animEffect>
                                  </p:childTnLst>
                                </p:cTn>
                              </p:par>
                              <p:par>
                                <p:cTn id="67" presetID="14" presetClass="entr" presetSubtype="10" fill="hold" grpId="0" nodeType="withEffect">
                                  <p:stCondLst>
                                    <p:cond delay="2750"/>
                                  </p:stCondLst>
                                  <p:childTnLst>
                                    <p:set>
                                      <p:cBhvr>
                                        <p:cTn id="68" dur="1" fill="hold">
                                          <p:stCondLst>
                                            <p:cond delay="0"/>
                                          </p:stCondLst>
                                        </p:cTn>
                                        <p:tgtEl>
                                          <p:spTgt spid="90"/>
                                        </p:tgtEl>
                                        <p:attrNameLst>
                                          <p:attrName>style.visibility</p:attrName>
                                        </p:attrNameLst>
                                      </p:cBhvr>
                                      <p:to>
                                        <p:strVal val="visible"/>
                                      </p:to>
                                    </p:set>
                                    <p:animEffect transition="in" filter="randombar(horizontal)">
                                      <p:cBhvr>
                                        <p:cTn id="69" dur="500"/>
                                        <p:tgtEl>
                                          <p:spTgt spid="90"/>
                                        </p:tgtEl>
                                      </p:cBhvr>
                                    </p:animEffect>
                                  </p:childTnLst>
                                </p:cTn>
                              </p:par>
                            </p:childTnLst>
                          </p:cTn>
                        </p:par>
                        <p:par>
                          <p:cTn id="70" fill="hold">
                            <p:stCondLst>
                              <p:cond delay="6250"/>
                            </p:stCondLst>
                            <p:childTnLst>
                              <p:par>
                                <p:cTn id="71" presetID="10" presetClass="entr" presetSubtype="0" fill="hold" grpId="0" nodeType="afterEffect">
                                  <p:stCondLst>
                                    <p:cond delay="0"/>
                                  </p:stCondLst>
                                  <p:childTnLst>
                                    <p:set>
                                      <p:cBhvr>
                                        <p:cTn id="72" dur="1" fill="hold">
                                          <p:stCondLst>
                                            <p:cond delay="0"/>
                                          </p:stCondLst>
                                        </p:cTn>
                                        <p:tgtEl>
                                          <p:spTgt spid="295"/>
                                        </p:tgtEl>
                                        <p:attrNameLst>
                                          <p:attrName>style.visibility</p:attrName>
                                        </p:attrNameLst>
                                      </p:cBhvr>
                                      <p:to>
                                        <p:strVal val="visible"/>
                                      </p:to>
                                    </p:set>
                                    <p:animEffect transition="in" filter="fade">
                                      <p:cBhvr>
                                        <p:cTn id="73" dur="500"/>
                                        <p:tgtEl>
                                          <p:spTgt spid="295"/>
                                        </p:tgtEl>
                                      </p:cBhvr>
                                    </p:animEffect>
                                  </p:childTnLst>
                                </p:cTn>
                              </p:par>
                            </p:childTnLst>
                          </p:cTn>
                        </p:par>
                        <p:par>
                          <p:cTn id="74" fill="hold">
                            <p:stCondLst>
                              <p:cond delay="6750"/>
                            </p:stCondLst>
                            <p:childTnLst>
                              <p:par>
                                <p:cTn id="75" presetID="53" presetClass="entr" presetSubtype="16" fill="hold" nodeType="afterEffect">
                                  <p:stCondLst>
                                    <p:cond delay="0"/>
                                  </p:stCondLst>
                                  <p:childTnLst>
                                    <p:set>
                                      <p:cBhvr>
                                        <p:cTn id="76" dur="1" fill="hold">
                                          <p:stCondLst>
                                            <p:cond delay="0"/>
                                          </p:stCondLst>
                                        </p:cTn>
                                        <p:tgtEl>
                                          <p:spTgt spid="5"/>
                                        </p:tgtEl>
                                        <p:attrNameLst>
                                          <p:attrName>style.visibility</p:attrName>
                                        </p:attrNameLst>
                                      </p:cBhvr>
                                      <p:to>
                                        <p:strVal val="visible"/>
                                      </p:to>
                                    </p:set>
                                    <p:anim calcmode="lin" valueType="num">
                                      <p:cBhvr>
                                        <p:cTn id="77" dur="500" fill="hold"/>
                                        <p:tgtEl>
                                          <p:spTgt spid="5"/>
                                        </p:tgtEl>
                                        <p:attrNameLst>
                                          <p:attrName>ppt_w</p:attrName>
                                        </p:attrNameLst>
                                      </p:cBhvr>
                                      <p:tavLst>
                                        <p:tav tm="0">
                                          <p:val>
                                            <p:fltVal val="0"/>
                                          </p:val>
                                        </p:tav>
                                        <p:tav tm="100000">
                                          <p:val>
                                            <p:strVal val="#ppt_w"/>
                                          </p:val>
                                        </p:tav>
                                      </p:tavLst>
                                    </p:anim>
                                    <p:anim calcmode="lin" valueType="num">
                                      <p:cBhvr>
                                        <p:cTn id="78" dur="500" fill="hold"/>
                                        <p:tgtEl>
                                          <p:spTgt spid="5"/>
                                        </p:tgtEl>
                                        <p:attrNameLst>
                                          <p:attrName>ppt_h</p:attrName>
                                        </p:attrNameLst>
                                      </p:cBhvr>
                                      <p:tavLst>
                                        <p:tav tm="0">
                                          <p:val>
                                            <p:fltVal val="0"/>
                                          </p:val>
                                        </p:tav>
                                        <p:tav tm="100000">
                                          <p:val>
                                            <p:strVal val="#ppt_h"/>
                                          </p:val>
                                        </p:tav>
                                      </p:tavLst>
                                    </p:anim>
                                    <p:animEffect transition="in" filter="fade">
                                      <p:cBhvr>
                                        <p:cTn id="7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8" grpId="0"/>
      <p:bldP spid="19" grpId="0"/>
      <p:bldP spid="40" grpId="0"/>
      <p:bldP spid="86" grpId="0"/>
      <p:bldP spid="88" grpId="0"/>
      <p:bldP spid="90" grpId="0"/>
      <p:bldP spid="92" grpId="0"/>
      <p:bldP spid="295"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0" y="133350"/>
            <a:ext cx="9144000" cy="457200"/>
            <a:chOff x="0" y="133350"/>
            <a:chExt cx="9144000" cy="45720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椭圆 10"/>
            <p:cNvSpPr/>
            <p:nvPr/>
          </p:nvSpPr>
          <p:spPr>
            <a:xfrm>
              <a:off x="6976110"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 name="椭圆 11"/>
            <p:cNvSpPr/>
            <p:nvPr/>
          </p:nvSpPr>
          <p:spPr>
            <a:xfrm>
              <a:off x="7378661"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椭圆 12"/>
            <p:cNvSpPr/>
            <p:nvPr/>
          </p:nvSpPr>
          <p:spPr>
            <a:xfrm>
              <a:off x="7757399"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8159950" y="25919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椭圆 14"/>
            <p:cNvSpPr/>
            <p:nvPr/>
          </p:nvSpPr>
          <p:spPr>
            <a:xfrm>
              <a:off x="8516302"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4" name="椭圆 3"/>
          <p:cNvSpPr/>
          <p:nvPr/>
        </p:nvSpPr>
        <p:spPr>
          <a:xfrm>
            <a:off x="247058" y="179071"/>
            <a:ext cx="384810" cy="3848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4"/>
                </a:solidFill>
                <a:latin typeface="微软雅黑" panose="020B0503020204020204" pitchFamily="34" charset="-122"/>
                <a:ea typeface="微软雅黑" panose="020B0503020204020204" pitchFamily="34" charset="-122"/>
              </a:rPr>
              <a:t>4</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矩形 6"/>
          <p:cNvSpPr/>
          <p:nvPr/>
        </p:nvSpPr>
        <p:spPr>
          <a:xfrm>
            <a:off x="2827737"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0" y="4764643"/>
            <a:ext cx="9144000" cy="369332"/>
            <a:chOff x="0" y="4764643"/>
            <a:chExt cx="9144000" cy="369332"/>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8602980" y="4764643"/>
              <a:ext cx="54102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14</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18" name="文本框 17"/>
          <p:cNvSpPr txBox="1"/>
          <p:nvPr/>
        </p:nvSpPr>
        <p:spPr>
          <a:xfrm>
            <a:off x="439463" y="697230"/>
            <a:ext cx="1875112"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accent4"/>
                </a:solidFill>
                <a:latin typeface="微软雅黑" panose="020B0503020204020204" pitchFamily="34" charset="-122"/>
                <a:ea typeface="微软雅黑" panose="020B0503020204020204" pitchFamily="34" charset="-122"/>
              </a:rPr>
              <a:t>应用前景</a:t>
            </a:r>
          </a:p>
        </p:txBody>
      </p:sp>
      <p:sp>
        <p:nvSpPr>
          <p:cNvPr id="19" name="矩形 18"/>
          <p:cNvSpPr/>
          <p:nvPr/>
        </p:nvSpPr>
        <p:spPr>
          <a:xfrm>
            <a:off x="715331" y="161895"/>
            <a:ext cx="1980029"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研究成果与应用</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40" name="矩形 39"/>
          <p:cNvSpPr/>
          <p:nvPr/>
        </p:nvSpPr>
        <p:spPr>
          <a:xfrm>
            <a:off x="2903936" y="213717"/>
            <a:ext cx="3384966"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Achievement &amp; Application</a:t>
            </a:r>
            <a:endParaRPr lang="zh-CN" altLang="en-US" dirty="0">
              <a:solidFill>
                <a:schemeClr val="bg1"/>
              </a:solidFill>
            </a:endParaRPr>
          </a:p>
        </p:txBody>
      </p:sp>
      <p:grpSp>
        <p:nvGrpSpPr>
          <p:cNvPr id="20" name="Group 15"/>
          <p:cNvGrpSpPr/>
          <p:nvPr/>
        </p:nvGrpSpPr>
        <p:grpSpPr>
          <a:xfrm>
            <a:off x="5239436" y="1370907"/>
            <a:ext cx="2801808" cy="712558"/>
            <a:chOff x="9029821" y="3101223"/>
            <a:chExt cx="3066051" cy="950077"/>
          </a:xfrm>
        </p:grpSpPr>
        <p:sp>
          <p:nvSpPr>
            <p:cNvPr id="21" name="TextBox 16"/>
            <p:cNvSpPr txBox="1"/>
            <p:nvPr/>
          </p:nvSpPr>
          <p:spPr>
            <a:xfrm>
              <a:off x="9029821" y="3461744"/>
              <a:ext cx="3066051" cy="589556"/>
            </a:xfrm>
            <a:prstGeom prst="rect">
              <a:avLst/>
            </a:prstGeom>
            <a:noFill/>
          </p:spPr>
          <p:txBody>
            <a:bodyPr wrap="square" lIns="72000" tIns="0" rIns="72000" bIns="0" anchor="ctr" anchorCtr="0">
              <a:noAutofit/>
            </a:bodyPr>
            <a:lstStyle/>
            <a:p>
              <a:pPr marL="171450" indent="-171450" fontAlgn="ctr">
                <a:buFont typeface="Arial" panose="020B0604020202020204" pitchFamily="34" charset="0"/>
                <a:buChar cha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告别纸质记录的混乱</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marL="171450" indent="-171450" fontAlgn="ctr">
                <a:buFont typeface="Arial" panose="020B0604020202020204" pitchFamily="34" charset="0"/>
                <a:buChar cha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数据随时可查</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2" name="Rectangle 17"/>
            <p:cNvSpPr/>
            <p:nvPr/>
          </p:nvSpPr>
          <p:spPr>
            <a:xfrm>
              <a:off x="9029821" y="3101223"/>
              <a:ext cx="2457329" cy="246221"/>
            </a:xfrm>
            <a:prstGeom prst="rect">
              <a:avLst/>
            </a:prstGeom>
          </p:spPr>
          <p:txBody>
            <a:bodyPr wrap="none" lIns="72000" tIns="0" rIns="72000" bIns="0">
              <a:noAutofit/>
            </a:bodyPr>
            <a:lstStyle/>
            <a:p>
              <a:pPr lvl="0" defTabSz="914378">
                <a:defRPr/>
              </a:pPr>
              <a:r>
                <a:rPr lang="zh-CN" altLang="en-US" sz="1600" b="1" dirty="0">
                  <a:solidFill>
                    <a:schemeClr val="accent2"/>
                  </a:solidFill>
                  <a:latin typeface="微软雅黑" panose="020B0503020204020204" pitchFamily="34" charset="-122"/>
                  <a:ea typeface="微软雅黑" panose="020B0503020204020204" pitchFamily="34" charset="-122"/>
                </a:rPr>
                <a:t>儿童各项基本信息的录入与管理</a:t>
              </a:r>
            </a:p>
          </p:txBody>
        </p:sp>
      </p:grpSp>
      <p:grpSp>
        <p:nvGrpSpPr>
          <p:cNvPr id="23" name="Group 15"/>
          <p:cNvGrpSpPr/>
          <p:nvPr/>
        </p:nvGrpSpPr>
        <p:grpSpPr>
          <a:xfrm>
            <a:off x="5239436" y="2333322"/>
            <a:ext cx="2801808" cy="712558"/>
            <a:chOff x="9029821" y="3101223"/>
            <a:chExt cx="3066051" cy="950077"/>
          </a:xfrm>
        </p:grpSpPr>
        <p:sp>
          <p:nvSpPr>
            <p:cNvPr id="24" name="TextBox 16"/>
            <p:cNvSpPr txBox="1"/>
            <p:nvPr/>
          </p:nvSpPr>
          <p:spPr>
            <a:xfrm>
              <a:off x="9029821" y="3461744"/>
              <a:ext cx="3066051" cy="589556"/>
            </a:xfrm>
            <a:prstGeom prst="rect">
              <a:avLst/>
            </a:prstGeom>
            <a:noFill/>
          </p:spPr>
          <p:txBody>
            <a:bodyPr wrap="square" lIns="72000" tIns="0" rIns="72000" bIns="0" anchor="ctr" anchorCtr="0">
              <a:noAutofit/>
            </a:bodyPr>
            <a:lstStyle/>
            <a:p>
              <a:pPr marL="171450" indent="-171450" fontAlgn="ctr">
                <a:buFont typeface="Arial" panose="020B0604020202020204" pitchFamily="34" charset="0"/>
                <a:buChar cha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通过内置的查询功能，可以快速地找到需要地数据以及对所需要地数据进行增删改查。</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25" name="Rectangle 17"/>
            <p:cNvSpPr/>
            <p:nvPr/>
          </p:nvSpPr>
          <p:spPr>
            <a:xfrm>
              <a:off x="9029821" y="3101223"/>
              <a:ext cx="2457329" cy="246221"/>
            </a:xfrm>
            <a:prstGeom prst="rect">
              <a:avLst/>
            </a:prstGeom>
          </p:spPr>
          <p:txBody>
            <a:bodyPr wrap="none" lIns="72000" tIns="0" rIns="72000" bIns="0">
              <a:noAutofit/>
            </a:bodyPr>
            <a:lstStyle/>
            <a:p>
              <a:pPr lvl="0" defTabSz="914378">
                <a:defRPr/>
              </a:pPr>
              <a:r>
                <a:rPr lang="zh-CN" altLang="en-US" sz="1600" b="1" dirty="0">
                  <a:solidFill>
                    <a:schemeClr val="accent3"/>
                  </a:solidFill>
                  <a:latin typeface="微软雅黑" panose="020B0503020204020204" pitchFamily="34" charset="-122"/>
                  <a:ea typeface="微软雅黑" panose="020B0503020204020204" pitchFamily="34" charset="-122"/>
                </a:rPr>
                <a:t>数据统计更为便捷</a:t>
              </a:r>
            </a:p>
          </p:txBody>
        </p:sp>
      </p:grpSp>
      <p:pic>
        <p:nvPicPr>
          <p:cNvPr id="2" name="图片 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112265" y="1567018"/>
            <a:ext cx="3417205" cy="2452780"/>
          </a:xfrm>
          <a:prstGeom prst="rect">
            <a:avLst/>
          </a:prstGeom>
        </p:spPr>
      </p:pic>
    </p:spTree>
    <p:extLst>
      <p:ext uri="{BB962C8B-B14F-4D97-AF65-F5344CB8AC3E}">
        <p14:creationId xmlns:p14="http://schemas.microsoft.com/office/powerpoint/2010/main" val="1920467450"/>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2" presetClass="entr" presetSubtype="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right)">
                                      <p:cBhvr>
                                        <p:cTn id="10" dur="500"/>
                                        <p:tgtEl>
                                          <p:spTgt spid="1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6" presetClass="entr" presetSubtype="26"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Horizontal)">
                                      <p:cBhvr>
                                        <p:cTn id="19" dur="500"/>
                                        <p:tgtEl>
                                          <p:spTgt spid="7"/>
                                        </p:tgtEl>
                                      </p:cBhvr>
                                    </p:animEffect>
                                  </p:childTnLst>
                                </p:cTn>
                              </p:par>
                            </p:childTnLst>
                          </p:cTn>
                        </p:par>
                        <p:par>
                          <p:cTn id="20" fill="hold">
                            <p:stCondLst>
                              <p:cond delay="1500"/>
                            </p:stCondLst>
                            <p:childTnLst>
                              <p:par>
                                <p:cTn id="21" presetID="14" presetClass="entr" presetSubtype="10" fill="hold" grpId="0" nodeType="afterEffect">
                                  <p:stCondLst>
                                    <p:cond delay="0"/>
                                  </p:stCondLst>
                                  <p:childTnLst>
                                    <p:set>
                                      <p:cBhvr>
                                        <p:cTn id="22" dur="1" fill="hold">
                                          <p:stCondLst>
                                            <p:cond delay="0"/>
                                          </p:stCondLst>
                                        </p:cTn>
                                        <p:tgtEl>
                                          <p:spTgt spid="19"/>
                                        </p:tgtEl>
                                        <p:attrNameLst>
                                          <p:attrName>style.visibility</p:attrName>
                                        </p:attrNameLst>
                                      </p:cBhvr>
                                      <p:to>
                                        <p:strVal val="visible"/>
                                      </p:to>
                                    </p:set>
                                    <p:animEffect transition="in" filter="randombar(horizontal)">
                                      <p:cBhvr>
                                        <p:cTn id="23" dur="500"/>
                                        <p:tgtEl>
                                          <p:spTgt spid="19"/>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40"/>
                                        </p:tgtEl>
                                        <p:attrNameLst>
                                          <p:attrName>style.visibility</p:attrName>
                                        </p:attrNameLst>
                                      </p:cBhvr>
                                      <p:to>
                                        <p:strVal val="visible"/>
                                      </p:to>
                                    </p:set>
                                    <p:animEffect transition="in" filter="fade">
                                      <p:cBhvr>
                                        <p:cTn id="27" dur="500"/>
                                        <p:tgtEl>
                                          <p:spTgt spid="40"/>
                                        </p:tgtEl>
                                      </p:cBhvr>
                                    </p:animEffect>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10" presetClass="entr" presetSubtype="0" fill="hold" nodeType="afterEffect">
                                  <p:stCondLst>
                                    <p:cond delay="0"/>
                                  </p:stCondLst>
                                  <p:childTnLst>
                                    <p:set>
                                      <p:cBhvr>
                                        <p:cTn id="35" dur="1" fill="hold">
                                          <p:stCondLst>
                                            <p:cond delay="0"/>
                                          </p:stCondLst>
                                        </p:cTn>
                                        <p:tgtEl>
                                          <p:spTgt spid="20"/>
                                        </p:tgtEl>
                                        <p:attrNameLst>
                                          <p:attrName>style.visibility</p:attrName>
                                        </p:attrNameLst>
                                      </p:cBhvr>
                                      <p:to>
                                        <p:strVal val="visible"/>
                                      </p:to>
                                    </p:set>
                                    <p:animEffect transition="in" filter="fade">
                                      <p:cBhvr>
                                        <p:cTn id="36" dur="500"/>
                                        <p:tgtEl>
                                          <p:spTgt spid="20"/>
                                        </p:tgtEl>
                                      </p:cBhvr>
                                    </p:animEffect>
                                  </p:childTnLst>
                                </p:cTn>
                              </p:par>
                              <p:par>
                                <p:cTn id="37" presetID="10" presetClass="entr" presetSubtype="0" fill="hold" nodeType="withEffect">
                                  <p:stCondLst>
                                    <p:cond delay="250"/>
                                  </p:stCondLst>
                                  <p:childTnLst>
                                    <p:set>
                                      <p:cBhvr>
                                        <p:cTn id="38" dur="1" fill="hold">
                                          <p:stCondLst>
                                            <p:cond delay="0"/>
                                          </p:stCondLst>
                                        </p:cTn>
                                        <p:tgtEl>
                                          <p:spTgt spid="23"/>
                                        </p:tgtEl>
                                        <p:attrNameLst>
                                          <p:attrName>style.visibility</p:attrName>
                                        </p:attrNameLst>
                                      </p:cBhvr>
                                      <p:to>
                                        <p:strVal val="visible"/>
                                      </p:to>
                                    </p:set>
                                    <p:animEffect transition="in" filter="fade">
                                      <p:cBhvr>
                                        <p:cTn id="39" dur="500"/>
                                        <p:tgtEl>
                                          <p:spTgt spid="23"/>
                                        </p:tgtEl>
                                      </p:cBhvr>
                                    </p:animEffect>
                                  </p:childTnLst>
                                </p:cTn>
                              </p:par>
                            </p:childTnLst>
                          </p:cTn>
                        </p:par>
                        <p:par>
                          <p:cTn id="40" fill="hold">
                            <p:stCondLst>
                              <p:cond delay="3750"/>
                            </p:stCondLst>
                            <p:childTnLst>
                              <p:par>
                                <p:cTn id="41" presetID="53" presetClass="entr" presetSubtype="16" fill="hold" nodeType="afterEffect">
                                  <p:stCondLst>
                                    <p:cond delay="0"/>
                                  </p:stCondLst>
                                  <p:childTnLst>
                                    <p:set>
                                      <p:cBhvr>
                                        <p:cTn id="42" dur="1" fill="hold">
                                          <p:stCondLst>
                                            <p:cond delay="0"/>
                                          </p:stCondLst>
                                        </p:cTn>
                                        <p:tgtEl>
                                          <p:spTgt spid="2"/>
                                        </p:tgtEl>
                                        <p:attrNameLst>
                                          <p:attrName>style.visibility</p:attrName>
                                        </p:attrNameLst>
                                      </p:cBhvr>
                                      <p:to>
                                        <p:strVal val="visible"/>
                                      </p:to>
                                    </p:set>
                                    <p:anim calcmode="lin" valueType="num">
                                      <p:cBhvr>
                                        <p:cTn id="43" dur="500" fill="hold"/>
                                        <p:tgtEl>
                                          <p:spTgt spid="2"/>
                                        </p:tgtEl>
                                        <p:attrNameLst>
                                          <p:attrName>ppt_w</p:attrName>
                                        </p:attrNameLst>
                                      </p:cBhvr>
                                      <p:tavLst>
                                        <p:tav tm="0">
                                          <p:val>
                                            <p:fltVal val="0"/>
                                          </p:val>
                                        </p:tav>
                                        <p:tav tm="100000">
                                          <p:val>
                                            <p:strVal val="#ppt_w"/>
                                          </p:val>
                                        </p:tav>
                                      </p:tavLst>
                                    </p:anim>
                                    <p:anim calcmode="lin" valueType="num">
                                      <p:cBhvr>
                                        <p:cTn id="44" dur="500" fill="hold"/>
                                        <p:tgtEl>
                                          <p:spTgt spid="2"/>
                                        </p:tgtEl>
                                        <p:attrNameLst>
                                          <p:attrName>ppt_h</p:attrName>
                                        </p:attrNameLst>
                                      </p:cBhvr>
                                      <p:tavLst>
                                        <p:tav tm="0">
                                          <p:val>
                                            <p:fltVal val="0"/>
                                          </p:val>
                                        </p:tav>
                                        <p:tav tm="100000">
                                          <p:val>
                                            <p:strVal val="#ppt_h"/>
                                          </p:val>
                                        </p:tav>
                                      </p:tavLst>
                                    </p:anim>
                                    <p:animEffect transition="in" filter="fade">
                                      <p:cBhvr>
                                        <p:cTn id="45"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8" grpId="0"/>
      <p:bldP spid="19" grpId="0"/>
      <p:bldP spid="40"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34"/>
          <p:cNvSpPr txBox="1"/>
          <p:nvPr/>
        </p:nvSpPr>
        <p:spPr>
          <a:xfrm>
            <a:off x="6322516" y="664727"/>
            <a:ext cx="1675130" cy="1731244"/>
          </a:xfrm>
          <a:prstGeom prst="rect">
            <a:avLst/>
          </a:prstGeom>
          <a:noFill/>
        </p:spPr>
        <p:txBody>
          <a:bodyPr wrap="square" anchor="ctr">
            <a:normAutofit/>
          </a:bodyPr>
          <a:lstStyle/>
          <a:p>
            <a:pPr algn="ctr"/>
            <a:r>
              <a:rPr lang="en-US" altLang="zh-CN" sz="7200" b="1" dirty="0">
                <a:solidFill>
                  <a:schemeClr val="accent6"/>
                </a:solidFill>
                <a:latin typeface="微软雅黑" panose="020B0503020204020204" pitchFamily="34" charset="-122"/>
                <a:ea typeface="微软雅黑" panose="020B0503020204020204" pitchFamily="34" charset="-122"/>
              </a:rPr>
              <a:t>05</a:t>
            </a:r>
            <a:endParaRPr lang="zh-CN" altLang="en-US" sz="7200" b="1" dirty="0">
              <a:solidFill>
                <a:schemeClr val="accent6"/>
              </a:solidFill>
              <a:latin typeface="微软雅黑" panose="020B0503020204020204" pitchFamily="34" charset="-122"/>
              <a:ea typeface="微软雅黑" panose="020B0503020204020204" pitchFamily="34" charset="-122"/>
            </a:endParaRPr>
          </a:p>
        </p:txBody>
      </p:sp>
      <p:sp>
        <p:nvSpPr>
          <p:cNvPr id="19" name="文本框 18"/>
          <p:cNvSpPr txBox="1"/>
          <p:nvPr/>
        </p:nvSpPr>
        <p:spPr>
          <a:xfrm>
            <a:off x="1887427" y="2562400"/>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问题评估</a:t>
            </a:r>
          </a:p>
        </p:txBody>
      </p:sp>
      <p:sp>
        <p:nvSpPr>
          <p:cNvPr id="20" name="文本框 19"/>
          <p:cNvSpPr txBox="1"/>
          <p:nvPr/>
        </p:nvSpPr>
        <p:spPr>
          <a:xfrm>
            <a:off x="1887427" y="3065541"/>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研究总结</a:t>
            </a:r>
          </a:p>
        </p:txBody>
      </p:sp>
      <p:sp>
        <p:nvSpPr>
          <p:cNvPr id="2" name="矩形 1"/>
          <p:cNvSpPr/>
          <p:nvPr/>
        </p:nvSpPr>
        <p:spPr>
          <a:xfrm>
            <a:off x="750969" y="1651578"/>
            <a:ext cx="4572000" cy="923330"/>
          </a:xfrm>
          <a:prstGeom prst="rect">
            <a:avLst/>
          </a:prstGeom>
        </p:spPr>
        <p:txBody>
          <a:bodyPr>
            <a:spAutoFit/>
          </a:bodyPr>
          <a:lstStyle/>
          <a:p>
            <a:r>
              <a:rPr lang="zh-CN" altLang="en-US" sz="3600" b="1" dirty="0">
                <a:solidFill>
                  <a:schemeClr val="accent6"/>
                </a:solidFill>
                <a:latin typeface="微软雅黑" panose="020B0503020204020204" pitchFamily="34" charset="-122"/>
                <a:ea typeface="微软雅黑" panose="020B0503020204020204" pitchFamily="34" charset="-122"/>
              </a:rPr>
              <a:t>       论文总结</a:t>
            </a:r>
            <a:endParaRPr lang="en-US" altLang="zh-CN" sz="3600" b="1" dirty="0">
              <a:solidFill>
                <a:schemeClr val="accent6"/>
              </a:solidFill>
              <a:latin typeface="微软雅黑" panose="020B0503020204020204" pitchFamily="34" charset="-122"/>
              <a:ea typeface="微软雅黑" panose="020B0503020204020204" pitchFamily="34" charset="-122"/>
            </a:endParaRPr>
          </a:p>
          <a:p>
            <a:r>
              <a:rPr lang="en-US" altLang="zh-CN" b="1" dirty="0">
                <a:solidFill>
                  <a:schemeClr val="accent6"/>
                </a:solidFill>
                <a:latin typeface="微软雅黑" panose="020B0503020204020204" pitchFamily="34" charset="-122"/>
                <a:ea typeface="微软雅黑" panose="020B0503020204020204" pitchFamily="34" charset="-122"/>
              </a:rPr>
              <a:t>                  (Summary)</a:t>
            </a:r>
            <a:endParaRPr lang="zh-CN" altLang="en-US" b="1" dirty="0">
              <a:solidFill>
                <a:schemeClr val="accent6"/>
              </a:solidFill>
              <a:latin typeface="微软雅黑" panose="020B0503020204020204" pitchFamily="34" charset="-122"/>
              <a:ea typeface="微软雅黑" panose="020B0503020204020204" pitchFamily="34" charset="-122"/>
            </a:endParaRPr>
          </a:p>
        </p:txBody>
      </p:sp>
      <p:pic>
        <p:nvPicPr>
          <p:cNvPr id="22" name="图片 21" descr="33af44c9fe23df8286f99d06e678fd1b">
            <a:extLst>
              <a:ext uri="{FF2B5EF4-FFF2-40B4-BE49-F238E27FC236}">
                <a16:creationId xmlns:a16="http://schemas.microsoft.com/office/drawing/2014/main" id="{B424DDB1-B0BF-4D0D-BDB5-6D6B2D26E6B8}"/>
              </a:ext>
            </a:extLst>
          </p:cNvPr>
          <p:cNvPicPr>
            <a:picLocks noChangeAspect="1"/>
          </p:cNvPicPr>
          <p:nvPr/>
        </p:nvPicPr>
        <p:blipFill>
          <a:blip r:embed="rId3"/>
          <a:stretch>
            <a:fillRect/>
          </a:stretch>
        </p:blipFill>
        <p:spPr>
          <a:xfrm rot="13505325">
            <a:off x="6246011" y="1327153"/>
            <a:ext cx="6233981" cy="5988671"/>
          </a:xfrm>
          <a:prstGeom prst="rect">
            <a:avLst/>
          </a:prstGeom>
        </p:spPr>
      </p:pic>
      <p:pic>
        <p:nvPicPr>
          <p:cNvPr id="8" name="图片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996" y="0"/>
            <a:ext cx="2750949" cy="639590"/>
          </a:xfrm>
          <a:prstGeom prst="rect">
            <a:avLst/>
          </a:prstGeom>
        </p:spPr>
      </p:pic>
    </p:spTree>
    <p:extLst>
      <p:ext uri="{BB962C8B-B14F-4D97-AF65-F5344CB8AC3E}">
        <p14:creationId xmlns:p14="http://schemas.microsoft.com/office/powerpoint/2010/main" val="4051560044"/>
      </p:ext>
    </p:extLst>
  </p:cSld>
  <p:clrMapOvr>
    <a:masterClrMapping/>
  </p:clrMapOvr>
  <p:transition spd="slow">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0" y="133350"/>
            <a:ext cx="9144000" cy="457200"/>
            <a:chOff x="0" y="133350"/>
            <a:chExt cx="9144000" cy="45720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椭圆 10"/>
            <p:cNvSpPr/>
            <p:nvPr/>
          </p:nvSpPr>
          <p:spPr>
            <a:xfrm>
              <a:off x="6976110"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 name="椭圆 11"/>
            <p:cNvSpPr/>
            <p:nvPr/>
          </p:nvSpPr>
          <p:spPr>
            <a:xfrm>
              <a:off x="7378661"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椭圆 12"/>
            <p:cNvSpPr/>
            <p:nvPr/>
          </p:nvSpPr>
          <p:spPr>
            <a:xfrm>
              <a:off x="7757399"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8159950"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椭圆 14"/>
            <p:cNvSpPr/>
            <p:nvPr/>
          </p:nvSpPr>
          <p:spPr>
            <a:xfrm>
              <a:off x="8516302" y="25919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4" name="椭圆 3"/>
          <p:cNvSpPr/>
          <p:nvPr/>
        </p:nvSpPr>
        <p:spPr>
          <a:xfrm>
            <a:off x="247058" y="179071"/>
            <a:ext cx="384810" cy="3848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4"/>
                </a:solidFill>
                <a:latin typeface="微软雅黑" panose="020B0503020204020204" pitchFamily="34" charset="-122"/>
                <a:ea typeface="微软雅黑" panose="020B0503020204020204" pitchFamily="34" charset="-122"/>
              </a:rPr>
              <a:t>5</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矩形 6"/>
          <p:cNvSpPr/>
          <p:nvPr/>
        </p:nvSpPr>
        <p:spPr>
          <a:xfrm>
            <a:off x="3151587"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0" y="4764643"/>
            <a:ext cx="9144000" cy="369332"/>
            <a:chOff x="0" y="4764643"/>
            <a:chExt cx="9144000" cy="369332"/>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8602980" y="4764643"/>
              <a:ext cx="54102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16</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18" name="文本框 17"/>
          <p:cNvSpPr txBox="1"/>
          <p:nvPr/>
        </p:nvSpPr>
        <p:spPr>
          <a:xfrm>
            <a:off x="439463" y="697230"/>
            <a:ext cx="1875112"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accent4"/>
                </a:solidFill>
                <a:latin typeface="微软雅黑" panose="020B0503020204020204" pitchFamily="34" charset="-122"/>
                <a:ea typeface="微软雅黑" panose="020B0503020204020204" pitchFamily="34" charset="-122"/>
              </a:rPr>
              <a:t>问题评估</a:t>
            </a:r>
          </a:p>
        </p:txBody>
      </p:sp>
      <p:sp>
        <p:nvSpPr>
          <p:cNvPr id="2" name="矩形 1"/>
          <p:cNvSpPr/>
          <p:nvPr/>
        </p:nvSpPr>
        <p:spPr>
          <a:xfrm>
            <a:off x="641393" y="177105"/>
            <a:ext cx="1210588"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论文总结</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162889" y="227744"/>
            <a:ext cx="1547540"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 (Summary)</a:t>
            </a:r>
            <a:endParaRPr lang="zh-CN" altLang="en-US" dirty="0">
              <a:solidFill>
                <a:schemeClr val="bg1"/>
              </a:solidFill>
            </a:endParaRPr>
          </a:p>
        </p:txBody>
      </p:sp>
      <p:sp>
        <p:nvSpPr>
          <p:cNvPr id="26" name="Rectangle 25"/>
          <p:cNvSpPr/>
          <p:nvPr/>
        </p:nvSpPr>
        <p:spPr>
          <a:xfrm>
            <a:off x="509323" y="1379980"/>
            <a:ext cx="4298964" cy="574425"/>
          </a:xfrm>
          <a:prstGeom prst="rect">
            <a:avLst/>
          </a:prstGeom>
        </p:spPr>
        <p:txBody>
          <a:bodyPr wrap="square" lIns="144000" rIns="144000">
            <a:noAutofit/>
          </a:bodyPr>
          <a:lstStyle/>
          <a:p>
            <a:pPr fontAlgn="ctr"/>
            <a:r>
              <a:rPr lang="zh-CN" altLang="en-US" b="1" i="1" dirty="0"/>
              <a:t>“传统儿童健康管理面临数据滞后、协同低效、技术断层三大挑战”</a:t>
            </a:r>
            <a:endParaRPr lang="en-US" altLang="zh-CN" sz="1200" b="1"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nvGrpSpPr>
          <p:cNvPr id="35" name="组合 34">
            <a:extLst>
              <a:ext uri="{FF2B5EF4-FFF2-40B4-BE49-F238E27FC236}">
                <a16:creationId xmlns:a16="http://schemas.microsoft.com/office/drawing/2014/main" id="{63C0CE57-3866-8BF8-B140-9DE0B9328E75}"/>
              </a:ext>
            </a:extLst>
          </p:cNvPr>
          <p:cNvGrpSpPr/>
          <p:nvPr/>
        </p:nvGrpSpPr>
        <p:grpSpPr>
          <a:xfrm>
            <a:off x="4893261" y="1400267"/>
            <a:ext cx="3433507" cy="2410845"/>
            <a:chOff x="4893261" y="1400267"/>
            <a:chExt cx="3433507" cy="2410845"/>
          </a:xfrm>
        </p:grpSpPr>
        <p:pic>
          <p:nvPicPr>
            <p:cNvPr id="19" name="图片 18">
              <a:extLst>
                <a:ext uri="{FF2B5EF4-FFF2-40B4-BE49-F238E27FC236}">
                  <a16:creationId xmlns:a16="http://schemas.microsoft.com/office/drawing/2014/main" id="{A56D25F2-EE89-6695-71C5-E0BD75D3226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893261" y="1400267"/>
              <a:ext cx="3414326" cy="2409477"/>
            </a:xfrm>
            <a:prstGeom prst="rect">
              <a:avLst/>
            </a:prstGeom>
          </p:spPr>
        </p:pic>
        <p:grpSp>
          <p:nvGrpSpPr>
            <p:cNvPr id="25" name="组合 24"/>
            <p:cNvGrpSpPr/>
            <p:nvPr/>
          </p:nvGrpSpPr>
          <p:grpSpPr>
            <a:xfrm>
              <a:off x="6435759" y="1401635"/>
              <a:ext cx="1891009" cy="2409477"/>
              <a:chOff x="6351939" y="1401635"/>
              <a:chExt cx="1891009" cy="2409477"/>
            </a:xfrm>
          </p:grpSpPr>
          <p:grpSp>
            <p:nvGrpSpPr>
              <p:cNvPr id="23" name="组合 22"/>
              <p:cNvGrpSpPr/>
              <p:nvPr/>
            </p:nvGrpSpPr>
            <p:grpSpPr>
              <a:xfrm>
                <a:off x="6351939" y="1401635"/>
                <a:ext cx="1891009" cy="2409477"/>
                <a:chOff x="6351939" y="1401635"/>
                <a:chExt cx="1891009" cy="2409477"/>
              </a:xfrm>
            </p:grpSpPr>
            <p:sp>
              <p:nvSpPr>
                <p:cNvPr id="21" name="任意多边形: 形状 20"/>
                <p:cNvSpPr/>
                <p:nvPr/>
              </p:nvSpPr>
              <p:spPr>
                <a:xfrm>
                  <a:off x="6351939" y="1401635"/>
                  <a:ext cx="1891009" cy="2409477"/>
                </a:xfrm>
                <a:custGeom>
                  <a:avLst/>
                  <a:gdLst>
                    <a:gd name="connsiteX0" fmla="*/ 582938 w 1517362"/>
                    <a:gd name="connsiteY0" fmla="*/ 0 h 2409477"/>
                    <a:gd name="connsiteX1" fmla="*/ 1517362 w 1517362"/>
                    <a:gd name="connsiteY1" fmla="*/ 0 h 2409477"/>
                    <a:gd name="connsiteX2" fmla="*/ 1517362 w 1517362"/>
                    <a:gd name="connsiteY2" fmla="*/ 2409477 h 2409477"/>
                    <a:gd name="connsiteX3" fmla="*/ 0 w 1517362"/>
                    <a:gd name="connsiteY3" fmla="*/ 2409477 h 2409477"/>
                  </a:gdLst>
                  <a:ahLst/>
                  <a:cxnLst>
                    <a:cxn ang="0">
                      <a:pos x="connsiteX0" y="connsiteY0"/>
                    </a:cxn>
                    <a:cxn ang="0">
                      <a:pos x="connsiteX1" y="connsiteY1"/>
                    </a:cxn>
                    <a:cxn ang="0">
                      <a:pos x="connsiteX2" y="connsiteY2"/>
                    </a:cxn>
                    <a:cxn ang="0">
                      <a:pos x="connsiteX3" y="connsiteY3"/>
                    </a:cxn>
                  </a:cxnLst>
                  <a:rect l="l" t="t" r="r" b="b"/>
                  <a:pathLst>
                    <a:path w="1517362" h="2409477">
                      <a:moveTo>
                        <a:pt x="582938" y="0"/>
                      </a:moveTo>
                      <a:lnTo>
                        <a:pt x="1517362" y="0"/>
                      </a:lnTo>
                      <a:lnTo>
                        <a:pt x="1517362" y="2409477"/>
                      </a:lnTo>
                      <a:lnTo>
                        <a:pt x="0" y="2409477"/>
                      </a:lnTo>
                      <a:close/>
                    </a:path>
                  </a:pathLst>
                </a:custGeom>
                <a:solidFill>
                  <a:schemeClr val="accent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Freeform: Shape 11"/>
                <p:cNvSpPr>
                  <a:spLocks/>
                </p:cNvSpPr>
                <p:nvPr/>
              </p:nvSpPr>
              <p:spPr bwMode="auto">
                <a:xfrm>
                  <a:off x="7132749" y="2232602"/>
                  <a:ext cx="541187" cy="485201"/>
                </a:xfrm>
                <a:custGeom>
                  <a:avLst/>
                  <a:gdLst>
                    <a:gd name="T0" fmla="*/ 116 w 400"/>
                    <a:gd name="T1" fmla="*/ 224 h 360"/>
                    <a:gd name="T2" fmla="*/ 116 w 400"/>
                    <a:gd name="T3" fmla="*/ 100 h 360"/>
                    <a:gd name="T4" fmla="*/ 40 w 400"/>
                    <a:gd name="T5" fmla="*/ 100 h 360"/>
                    <a:gd name="T6" fmla="*/ 0 w 400"/>
                    <a:gd name="T7" fmla="*/ 140 h 360"/>
                    <a:gd name="T8" fmla="*/ 0 w 400"/>
                    <a:gd name="T9" fmla="*/ 260 h 360"/>
                    <a:gd name="T10" fmla="*/ 40 w 400"/>
                    <a:gd name="T11" fmla="*/ 300 h 360"/>
                    <a:gd name="T12" fmla="*/ 60 w 400"/>
                    <a:gd name="T13" fmla="*/ 300 h 360"/>
                    <a:gd name="T14" fmla="*/ 60 w 400"/>
                    <a:gd name="T15" fmla="*/ 360 h 360"/>
                    <a:gd name="T16" fmla="*/ 120 w 400"/>
                    <a:gd name="T17" fmla="*/ 300 h 360"/>
                    <a:gd name="T18" fmla="*/ 220 w 400"/>
                    <a:gd name="T19" fmla="*/ 300 h 360"/>
                    <a:gd name="T20" fmla="*/ 260 w 400"/>
                    <a:gd name="T21" fmla="*/ 260 h 360"/>
                    <a:gd name="T22" fmla="*/ 260 w 400"/>
                    <a:gd name="T23" fmla="*/ 223 h 360"/>
                    <a:gd name="T24" fmla="*/ 256 w 400"/>
                    <a:gd name="T25" fmla="*/ 224 h 360"/>
                    <a:gd name="T26" fmla="*/ 116 w 400"/>
                    <a:gd name="T27" fmla="*/ 224 h 360"/>
                    <a:gd name="T28" fmla="*/ 360 w 400"/>
                    <a:gd name="T29" fmla="*/ 0 h 360"/>
                    <a:gd name="T30" fmla="*/ 180 w 400"/>
                    <a:gd name="T31" fmla="*/ 0 h 360"/>
                    <a:gd name="T32" fmla="*/ 140 w 400"/>
                    <a:gd name="T33" fmla="*/ 40 h 360"/>
                    <a:gd name="T34" fmla="*/ 140 w 400"/>
                    <a:gd name="T35" fmla="*/ 200 h 360"/>
                    <a:gd name="T36" fmla="*/ 280 w 400"/>
                    <a:gd name="T37" fmla="*/ 200 h 360"/>
                    <a:gd name="T38" fmla="*/ 340 w 400"/>
                    <a:gd name="T39" fmla="*/ 260 h 360"/>
                    <a:gd name="T40" fmla="*/ 340 w 400"/>
                    <a:gd name="T41" fmla="*/ 200 h 360"/>
                    <a:gd name="T42" fmla="*/ 360 w 400"/>
                    <a:gd name="T43" fmla="*/ 200 h 360"/>
                    <a:gd name="T44" fmla="*/ 400 w 400"/>
                    <a:gd name="T45" fmla="*/ 160 h 360"/>
                    <a:gd name="T46" fmla="*/ 400 w 400"/>
                    <a:gd name="T47" fmla="*/ 40 h 360"/>
                    <a:gd name="T48" fmla="*/ 360 w 400"/>
                    <a:gd name="T49" fmla="*/ 0 h 3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00" h="360">
                      <a:moveTo>
                        <a:pt x="116" y="224"/>
                      </a:moveTo>
                      <a:cubicBezTo>
                        <a:pt x="116" y="100"/>
                        <a:pt x="116" y="100"/>
                        <a:pt x="116" y="100"/>
                      </a:cubicBezTo>
                      <a:cubicBezTo>
                        <a:pt x="40" y="100"/>
                        <a:pt x="40" y="100"/>
                        <a:pt x="40" y="100"/>
                      </a:cubicBezTo>
                      <a:cubicBezTo>
                        <a:pt x="18" y="100"/>
                        <a:pt x="0" y="118"/>
                        <a:pt x="0" y="140"/>
                      </a:cubicBezTo>
                      <a:cubicBezTo>
                        <a:pt x="0" y="260"/>
                        <a:pt x="0" y="260"/>
                        <a:pt x="0" y="260"/>
                      </a:cubicBezTo>
                      <a:cubicBezTo>
                        <a:pt x="0" y="282"/>
                        <a:pt x="18" y="300"/>
                        <a:pt x="40" y="300"/>
                      </a:cubicBezTo>
                      <a:cubicBezTo>
                        <a:pt x="60" y="300"/>
                        <a:pt x="60" y="300"/>
                        <a:pt x="60" y="300"/>
                      </a:cubicBezTo>
                      <a:cubicBezTo>
                        <a:pt x="60" y="360"/>
                        <a:pt x="60" y="360"/>
                        <a:pt x="60" y="360"/>
                      </a:cubicBezTo>
                      <a:cubicBezTo>
                        <a:pt x="120" y="300"/>
                        <a:pt x="120" y="300"/>
                        <a:pt x="120" y="300"/>
                      </a:cubicBezTo>
                      <a:cubicBezTo>
                        <a:pt x="220" y="300"/>
                        <a:pt x="220" y="300"/>
                        <a:pt x="220" y="300"/>
                      </a:cubicBezTo>
                      <a:cubicBezTo>
                        <a:pt x="242" y="300"/>
                        <a:pt x="260" y="282"/>
                        <a:pt x="260" y="260"/>
                      </a:cubicBezTo>
                      <a:cubicBezTo>
                        <a:pt x="260" y="223"/>
                        <a:pt x="260" y="223"/>
                        <a:pt x="260" y="223"/>
                      </a:cubicBezTo>
                      <a:cubicBezTo>
                        <a:pt x="258" y="224"/>
                        <a:pt x="257" y="224"/>
                        <a:pt x="256" y="224"/>
                      </a:cubicBezTo>
                      <a:lnTo>
                        <a:pt x="116" y="224"/>
                      </a:lnTo>
                      <a:close/>
                      <a:moveTo>
                        <a:pt x="360" y="0"/>
                      </a:moveTo>
                      <a:cubicBezTo>
                        <a:pt x="180" y="0"/>
                        <a:pt x="180" y="0"/>
                        <a:pt x="180" y="0"/>
                      </a:cubicBezTo>
                      <a:cubicBezTo>
                        <a:pt x="158" y="0"/>
                        <a:pt x="140" y="18"/>
                        <a:pt x="140" y="40"/>
                      </a:cubicBezTo>
                      <a:cubicBezTo>
                        <a:pt x="140" y="200"/>
                        <a:pt x="140" y="200"/>
                        <a:pt x="140" y="200"/>
                      </a:cubicBezTo>
                      <a:cubicBezTo>
                        <a:pt x="280" y="200"/>
                        <a:pt x="280" y="200"/>
                        <a:pt x="280" y="200"/>
                      </a:cubicBezTo>
                      <a:cubicBezTo>
                        <a:pt x="340" y="260"/>
                        <a:pt x="340" y="260"/>
                        <a:pt x="340" y="260"/>
                      </a:cubicBezTo>
                      <a:cubicBezTo>
                        <a:pt x="340" y="200"/>
                        <a:pt x="340" y="200"/>
                        <a:pt x="340" y="200"/>
                      </a:cubicBezTo>
                      <a:cubicBezTo>
                        <a:pt x="360" y="200"/>
                        <a:pt x="360" y="200"/>
                        <a:pt x="360" y="200"/>
                      </a:cubicBezTo>
                      <a:cubicBezTo>
                        <a:pt x="382" y="200"/>
                        <a:pt x="400" y="182"/>
                        <a:pt x="400" y="160"/>
                      </a:cubicBezTo>
                      <a:cubicBezTo>
                        <a:pt x="400" y="40"/>
                        <a:pt x="400" y="40"/>
                        <a:pt x="400" y="40"/>
                      </a:cubicBezTo>
                      <a:cubicBezTo>
                        <a:pt x="400" y="18"/>
                        <a:pt x="382" y="0"/>
                        <a:pt x="360" y="0"/>
                      </a:cubicBezTo>
                      <a:close/>
                    </a:path>
                  </a:pathLst>
                </a:custGeom>
                <a:solidFill>
                  <a:schemeClr val="bg1"/>
                </a:solidFill>
                <a:ln>
                  <a:noFill/>
                </a:ln>
                <a:extLst>
                  <a:ext uri="{91240B29-F687-4F45-9708-019B960494DF}">
                    <a14:hiddenLine xmlns:a14="http://schemas.microsoft.com/office/drawing/2010/main" w="9525">
                      <a:solidFill>
                        <a:srgbClr val="000000"/>
                      </a:solidFill>
                      <a:round/>
                      <a:headEnd/>
                      <a:tailEnd/>
                    </a14:hiddenLine>
                  </a:ext>
                </a:extLst>
              </p:spPr>
              <p:txBody>
                <a:bodyPr anchor="ctr"/>
                <a:lstStyle/>
                <a:p>
                  <a:pPr algn="ctr"/>
                  <a:endParaRPr>
                    <a:latin typeface="微软雅黑" panose="020B0503020204020204" pitchFamily="34" charset="-122"/>
                    <a:ea typeface="微软雅黑" panose="020B0503020204020204" pitchFamily="34" charset="-122"/>
                  </a:endParaRPr>
                </a:p>
              </p:txBody>
            </p:sp>
          </p:grpSp>
          <p:sp>
            <p:nvSpPr>
              <p:cNvPr id="24" name="Rectangle 17"/>
              <p:cNvSpPr/>
              <p:nvPr/>
            </p:nvSpPr>
            <p:spPr>
              <a:xfrm>
                <a:off x="6575530" y="3079791"/>
                <a:ext cx="1391709" cy="184666"/>
              </a:xfrm>
              <a:prstGeom prst="rect">
                <a:avLst/>
              </a:prstGeom>
            </p:spPr>
            <p:txBody>
              <a:bodyPr wrap="none" lIns="72000" tIns="0" rIns="72000" bIns="0">
                <a:noAutofit/>
              </a:bodyPr>
              <a:lstStyle/>
              <a:p>
                <a:pPr lvl="0" defTabSz="914378">
                  <a:defRPr/>
                </a:pPr>
                <a:r>
                  <a:rPr lang="zh-CN" altLang="en-US" sz="2000" b="1" dirty="0">
                    <a:solidFill>
                      <a:schemeClr val="bg1"/>
                    </a:solidFill>
                    <a:latin typeface="微软雅黑" panose="020B0503020204020204" pitchFamily="34" charset="-122"/>
                    <a:ea typeface="微软雅黑" panose="020B0503020204020204" pitchFamily="34" charset="-122"/>
                  </a:rPr>
                  <a:t>  当下问题</a:t>
                </a:r>
              </a:p>
            </p:txBody>
          </p:sp>
        </p:grpSp>
      </p:grpSp>
      <p:grpSp>
        <p:nvGrpSpPr>
          <p:cNvPr id="34" name="组合 33">
            <a:extLst>
              <a:ext uri="{FF2B5EF4-FFF2-40B4-BE49-F238E27FC236}">
                <a16:creationId xmlns:a16="http://schemas.microsoft.com/office/drawing/2014/main" id="{AE2D96D2-8F25-2D7B-86F2-D1C9852027CD}"/>
              </a:ext>
            </a:extLst>
          </p:cNvPr>
          <p:cNvGrpSpPr/>
          <p:nvPr/>
        </p:nvGrpSpPr>
        <p:grpSpPr>
          <a:xfrm>
            <a:off x="604672" y="2238829"/>
            <a:ext cx="4089185" cy="1674972"/>
            <a:chOff x="604672" y="2238829"/>
            <a:chExt cx="4089185" cy="1674972"/>
          </a:xfrm>
        </p:grpSpPr>
        <p:grpSp>
          <p:nvGrpSpPr>
            <p:cNvPr id="30" name="Group 15"/>
            <p:cNvGrpSpPr/>
            <p:nvPr/>
          </p:nvGrpSpPr>
          <p:grpSpPr>
            <a:xfrm>
              <a:off x="604672" y="3201242"/>
              <a:ext cx="4089185" cy="712559"/>
              <a:chOff x="9029821" y="3101223"/>
              <a:chExt cx="3066051" cy="950079"/>
            </a:xfrm>
          </p:grpSpPr>
          <p:sp>
            <p:nvSpPr>
              <p:cNvPr id="31" name="TextBox 16"/>
              <p:cNvSpPr txBox="1"/>
              <p:nvPr/>
            </p:nvSpPr>
            <p:spPr>
              <a:xfrm>
                <a:off x="9029821" y="3461746"/>
                <a:ext cx="3066051" cy="589556"/>
              </a:xfrm>
              <a:prstGeom prst="rect">
                <a:avLst/>
              </a:prstGeom>
              <a:noFill/>
            </p:spPr>
            <p:txBody>
              <a:bodyPr wrap="square" lIns="72000" tIns="0" rIns="72000" bIns="0" anchor="ctr" anchorCtr="0">
                <a:noAutofit/>
              </a:bodyPr>
              <a:lstStyle/>
              <a:p>
                <a:pPr marL="171450" indent="-171450" fontAlgn="ctr">
                  <a:buFont typeface="Arial" panose="020B0604020202020204" pitchFamily="34" charset="0"/>
                  <a:buChar cha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基层电子档案覆盖率低</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marL="171450" indent="-171450" fontAlgn="ctr">
                  <a:buFont typeface="Arial" panose="020B0604020202020204" pitchFamily="34" charset="0"/>
                  <a:buChar cha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机构间数据不互通</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Rectangle 17"/>
              <p:cNvSpPr/>
              <p:nvPr/>
            </p:nvSpPr>
            <p:spPr>
              <a:xfrm>
                <a:off x="9029821" y="3101223"/>
                <a:ext cx="2457329" cy="246221"/>
              </a:xfrm>
              <a:prstGeom prst="rect">
                <a:avLst/>
              </a:prstGeom>
            </p:spPr>
            <p:txBody>
              <a:bodyPr wrap="none" lIns="72000" tIns="0" rIns="72000" bIns="0">
                <a:noAutofit/>
              </a:bodyPr>
              <a:lstStyle/>
              <a:p>
                <a:pPr lvl="0" defTabSz="914378">
                  <a:defRPr/>
                </a:pPr>
                <a:r>
                  <a:rPr lang="zh-CN" altLang="en-US" sz="1600" b="1" dirty="0">
                    <a:solidFill>
                      <a:schemeClr val="accent3"/>
                    </a:solidFill>
                    <a:latin typeface="微软雅黑" panose="020B0503020204020204" pitchFamily="34" charset="-122"/>
                    <a:ea typeface="微软雅黑" panose="020B0503020204020204" pitchFamily="34" charset="-122"/>
                  </a:rPr>
                  <a:t>技术应用不足</a:t>
                </a:r>
              </a:p>
            </p:txBody>
          </p:sp>
        </p:grpSp>
        <p:grpSp>
          <p:nvGrpSpPr>
            <p:cNvPr id="33" name="组合 32">
              <a:extLst>
                <a:ext uri="{FF2B5EF4-FFF2-40B4-BE49-F238E27FC236}">
                  <a16:creationId xmlns:a16="http://schemas.microsoft.com/office/drawing/2014/main" id="{64D67873-5193-51B2-1A7F-54D01CA6668F}"/>
                </a:ext>
              </a:extLst>
            </p:cNvPr>
            <p:cNvGrpSpPr/>
            <p:nvPr/>
          </p:nvGrpSpPr>
          <p:grpSpPr>
            <a:xfrm>
              <a:off x="604672" y="2238829"/>
              <a:ext cx="4089185" cy="775088"/>
              <a:chOff x="604672" y="2238829"/>
              <a:chExt cx="4089185" cy="775088"/>
            </a:xfrm>
          </p:grpSpPr>
          <p:sp>
            <p:nvSpPr>
              <p:cNvPr id="29" name="Rectangle 17"/>
              <p:cNvSpPr/>
              <p:nvPr/>
            </p:nvSpPr>
            <p:spPr>
              <a:xfrm>
                <a:off x="604672" y="2238829"/>
                <a:ext cx="3277334" cy="184666"/>
              </a:xfrm>
              <a:prstGeom prst="rect">
                <a:avLst/>
              </a:prstGeom>
            </p:spPr>
            <p:txBody>
              <a:bodyPr wrap="none" lIns="72000" tIns="0" rIns="72000" bIns="0">
                <a:noAutofit/>
              </a:bodyPr>
              <a:lstStyle/>
              <a:p>
                <a:pPr lvl="0" defTabSz="914378">
                  <a:defRPr/>
                </a:pPr>
                <a:r>
                  <a:rPr lang="zh-CN" altLang="en-US" sz="1600" b="1" dirty="0">
                    <a:solidFill>
                      <a:schemeClr val="accent2"/>
                    </a:solidFill>
                    <a:latin typeface="微软雅黑" panose="020B0503020204020204" pitchFamily="34" charset="-122"/>
                    <a:ea typeface="微软雅黑" panose="020B0503020204020204" pitchFamily="34" charset="-122"/>
                  </a:rPr>
                  <a:t>数据管理低效</a:t>
                </a:r>
              </a:p>
            </p:txBody>
          </p:sp>
          <p:sp>
            <p:nvSpPr>
              <p:cNvPr id="20" name="TextBox 16">
                <a:extLst>
                  <a:ext uri="{FF2B5EF4-FFF2-40B4-BE49-F238E27FC236}">
                    <a16:creationId xmlns:a16="http://schemas.microsoft.com/office/drawing/2014/main" id="{5FB32728-9457-ED02-4586-AE526C1A41C1}"/>
                  </a:ext>
                </a:extLst>
              </p:cNvPr>
              <p:cNvSpPr txBox="1"/>
              <p:nvPr/>
            </p:nvSpPr>
            <p:spPr>
              <a:xfrm>
                <a:off x="604672" y="2571750"/>
                <a:ext cx="4089185" cy="442167"/>
              </a:xfrm>
              <a:prstGeom prst="rect">
                <a:avLst/>
              </a:prstGeom>
              <a:noFill/>
            </p:spPr>
            <p:txBody>
              <a:bodyPr wrap="square" lIns="72000" tIns="0" rIns="72000" bIns="0" anchor="ctr" anchorCtr="0">
                <a:noAutofit/>
              </a:bodyPr>
              <a:lstStyle/>
              <a:p>
                <a:pPr marL="171450" indent="-171450" fontAlgn="ctr">
                  <a:buFont typeface="Arial" panose="020B0604020202020204" pitchFamily="34" charset="0"/>
                  <a:buChar char="•"/>
                </a:pP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纸质档案丢失率高</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a:p>
                <a:pPr marL="171450" indent="-171450" fontAlgn="ctr">
                  <a:buFont typeface="Arial" panose="020B0604020202020204" pitchFamily="34" charset="0"/>
                  <a:buChar char="•"/>
                </a:pP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Excel </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记录难追溯</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grpSp>
      </p:grpSp>
    </p:spTree>
    <p:extLst>
      <p:ext uri="{BB962C8B-B14F-4D97-AF65-F5344CB8AC3E}">
        <p14:creationId xmlns:p14="http://schemas.microsoft.com/office/powerpoint/2010/main" val="157099297"/>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2" presetClass="entr" presetSubtype="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right)">
                                      <p:cBhvr>
                                        <p:cTn id="10" dur="500"/>
                                        <p:tgtEl>
                                          <p:spTgt spid="1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6" presetClass="entr" presetSubtype="26"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Horizontal)">
                                      <p:cBhvr>
                                        <p:cTn id="19" dur="500"/>
                                        <p:tgtEl>
                                          <p:spTgt spid="7"/>
                                        </p:tgtEl>
                                      </p:cBhvr>
                                    </p:animEffect>
                                  </p:childTnLst>
                                </p:cTn>
                              </p:par>
                            </p:childTnLst>
                          </p:cTn>
                        </p:par>
                        <p:par>
                          <p:cTn id="20" fill="hold">
                            <p:stCondLst>
                              <p:cond delay="1500"/>
                            </p:stCondLst>
                            <p:childTnLst>
                              <p:par>
                                <p:cTn id="21" presetID="14" presetClass="entr" presetSubtype="10"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randombar(horizontal)">
                                      <p:cBhvr>
                                        <p:cTn id="23" dur="500"/>
                                        <p:tgtEl>
                                          <p:spTgt spid="2"/>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26"/>
                                        </p:tgtEl>
                                        <p:attrNameLst>
                                          <p:attrName>style.visibility</p:attrName>
                                        </p:attrNameLst>
                                      </p:cBhvr>
                                      <p:to>
                                        <p:strVal val="visible"/>
                                      </p:to>
                                    </p:set>
                                    <p:animEffect transition="in" filter="fade">
                                      <p:cBhvr>
                                        <p:cTn id="36" dur="500"/>
                                        <p:tgtEl>
                                          <p:spTgt spid="26"/>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34"/>
                                        </p:tgtEl>
                                        <p:attrNameLst>
                                          <p:attrName>style.visibility</p:attrName>
                                        </p:attrNameLst>
                                      </p:cBhvr>
                                      <p:to>
                                        <p:strVal val="visible"/>
                                      </p:to>
                                    </p:set>
                                    <p:animEffect transition="in" filter="fade">
                                      <p:cBhvr>
                                        <p:cTn id="40" dur="500"/>
                                        <p:tgtEl>
                                          <p:spTgt spid="34"/>
                                        </p:tgtEl>
                                      </p:cBhvr>
                                    </p:animEffect>
                                  </p:childTnLst>
                                </p:cTn>
                              </p:par>
                            </p:childTnLst>
                          </p:cTn>
                        </p:par>
                        <p:par>
                          <p:cTn id="41" fill="hold">
                            <p:stCondLst>
                              <p:cond delay="4000"/>
                            </p:stCondLst>
                            <p:childTnLst>
                              <p:par>
                                <p:cTn id="42" presetID="10" presetClass="entr" presetSubtype="0" fill="hold" nodeType="afterEffect">
                                  <p:stCondLst>
                                    <p:cond delay="0"/>
                                  </p:stCondLst>
                                  <p:childTnLst>
                                    <p:set>
                                      <p:cBhvr>
                                        <p:cTn id="43" dur="1" fill="hold">
                                          <p:stCondLst>
                                            <p:cond delay="0"/>
                                          </p:stCondLst>
                                        </p:cTn>
                                        <p:tgtEl>
                                          <p:spTgt spid="35"/>
                                        </p:tgtEl>
                                        <p:attrNameLst>
                                          <p:attrName>style.visibility</p:attrName>
                                        </p:attrNameLst>
                                      </p:cBhvr>
                                      <p:to>
                                        <p:strVal val="visible"/>
                                      </p:to>
                                    </p:set>
                                    <p:animEffect transition="in" filter="fade">
                                      <p:cBhvr>
                                        <p:cTn id="44"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8" grpId="0"/>
      <p:bldP spid="2" grpId="0"/>
      <p:bldP spid="6" grpId="0"/>
      <p:bldP spid="26"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0" y="133350"/>
            <a:ext cx="9144000" cy="457200"/>
            <a:chOff x="0" y="133350"/>
            <a:chExt cx="9144000" cy="45720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椭圆 10"/>
            <p:cNvSpPr/>
            <p:nvPr/>
          </p:nvSpPr>
          <p:spPr>
            <a:xfrm>
              <a:off x="6976110"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 name="椭圆 11"/>
            <p:cNvSpPr/>
            <p:nvPr/>
          </p:nvSpPr>
          <p:spPr>
            <a:xfrm>
              <a:off x="7378661"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椭圆 12"/>
            <p:cNvSpPr/>
            <p:nvPr/>
          </p:nvSpPr>
          <p:spPr>
            <a:xfrm>
              <a:off x="7757399"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8159950"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椭圆 14"/>
            <p:cNvSpPr/>
            <p:nvPr/>
          </p:nvSpPr>
          <p:spPr>
            <a:xfrm>
              <a:off x="8516302" y="25919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4" name="椭圆 3"/>
          <p:cNvSpPr/>
          <p:nvPr/>
        </p:nvSpPr>
        <p:spPr>
          <a:xfrm>
            <a:off x="247058" y="179071"/>
            <a:ext cx="384810" cy="3848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4"/>
                </a:solidFill>
                <a:latin typeface="微软雅黑" panose="020B0503020204020204" pitchFamily="34" charset="-122"/>
                <a:ea typeface="微软雅黑" panose="020B0503020204020204" pitchFamily="34" charset="-122"/>
              </a:rPr>
              <a:t>5</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矩形 6"/>
          <p:cNvSpPr/>
          <p:nvPr/>
        </p:nvSpPr>
        <p:spPr>
          <a:xfrm>
            <a:off x="3151587"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0" y="4764643"/>
            <a:ext cx="9144000" cy="369332"/>
            <a:chOff x="0" y="4764643"/>
            <a:chExt cx="9144000" cy="369332"/>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8602980" y="4764643"/>
              <a:ext cx="54102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17</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18" name="文本框 17"/>
          <p:cNvSpPr txBox="1"/>
          <p:nvPr/>
        </p:nvSpPr>
        <p:spPr>
          <a:xfrm>
            <a:off x="439463" y="697230"/>
            <a:ext cx="1875112"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accent4"/>
                </a:solidFill>
                <a:latin typeface="微软雅黑" panose="020B0503020204020204" pitchFamily="34" charset="-122"/>
                <a:ea typeface="微软雅黑" panose="020B0503020204020204" pitchFamily="34" charset="-122"/>
              </a:rPr>
              <a:t>研究总结</a:t>
            </a:r>
          </a:p>
        </p:txBody>
      </p:sp>
      <p:sp>
        <p:nvSpPr>
          <p:cNvPr id="2" name="矩形 1"/>
          <p:cNvSpPr/>
          <p:nvPr/>
        </p:nvSpPr>
        <p:spPr>
          <a:xfrm>
            <a:off x="641393" y="177105"/>
            <a:ext cx="1210588"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论文总结</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3176410" y="215385"/>
            <a:ext cx="1547540"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 (Summary)</a:t>
            </a:r>
            <a:endParaRPr lang="zh-CN" altLang="en-US" dirty="0">
              <a:solidFill>
                <a:schemeClr val="bg1"/>
              </a:solidFill>
            </a:endParaRPr>
          </a:p>
        </p:txBody>
      </p:sp>
      <p:sp>
        <p:nvSpPr>
          <p:cNvPr id="19" name="矩形 18"/>
          <p:cNvSpPr/>
          <p:nvPr/>
        </p:nvSpPr>
        <p:spPr>
          <a:xfrm>
            <a:off x="5131118" y="1265575"/>
            <a:ext cx="3680459" cy="302934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19"/>
          <p:cNvSpPr/>
          <p:nvPr/>
        </p:nvSpPr>
        <p:spPr>
          <a:xfrm>
            <a:off x="5210175" y="1459934"/>
            <a:ext cx="3609022" cy="3046988"/>
          </a:xfrm>
          <a:prstGeom prst="rect">
            <a:avLst/>
          </a:prstGeom>
        </p:spPr>
        <p:txBody>
          <a:bodyPr wrap="square">
            <a:spAutoFit/>
          </a:bodyPr>
          <a:lstStyle/>
          <a:p>
            <a:pPr marL="285750" indent="-285750" fontAlgn="ctr">
              <a:buFont typeface="Arial" panose="020B0604020202020204" pitchFamily="34" charset="0"/>
              <a:buChar char="•"/>
            </a:pPr>
            <a:r>
              <a:rPr lang="zh-CN" altLang="en-US" sz="1600" dirty="0">
                <a:solidFill>
                  <a:schemeClr val="bg1"/>
                </a:solidFill>
                <a:latin typeface="微软雅黑" panose="020B0503020204020204" pitchFamily="34" charset="-122"/>
                <a:ea typeface="微软雅黑" panose="020B0503020204020204" pitchFamily="34" charset="-122"/>
              </a:rPr>
              <a:t>本系统成功实现了儿童健康数据的数字化管理，解决了传统模式中信息碎片化、效率低的痛点，为家庭与基层医疗机构提供了实用的工具化解决方案。</a:t>
            </a:r>
          </a:p>
          <a:p>
            <a:pPr marL="285750" indent="-285750" fontAlgn="ctr">
              <a:buFont typeface="Arial" panose="020B0604020202020204" pitchFamily="34" charset="0"/>
              <a:buChar char="•"/>
            </a:pPr>
            <a:r>
              <a:rPr lang="zh-CN" altLang="en-US" sz="1600" dirty="0">
                <a:solidFill>
                  <a:schemeClr val="bg1"/>
                </a:solidFill>
                <a:latin typeface="微软雅黑" panose="020B0503020204020204" pitchFamily="34" charset="-122"/>
                <a:ea typeface="微软雅黑" panose="020B0503020204020204" pitchFamily="34" charset="-122"/>
              </a:rPr>
              <a:t>技术层面，验证了 </a:t>
            </a:r>
            <a:r>
              <a:rPr lang="en-US" altLang="zh-CN" sz="1600" dirty="0">
                <a:solidFill>
                  <a:schemeClr val="bg1"/>
                </a:solidFill>
                <a:latin typeface="微软雅黑" panose="020B0503020204020204" pitchFamily="34" charset="-122"/>
                <a:ea typeface="微软雅黑" panose="020B0503020204020204" pitchFamily="34" charset="-122"/>
              </a:rPr>
              <a:t>Vue3</a:t>
            </a:r>
            <a:r>
              <a:rPr lang="zh-CN" altLang="en-US" sz="1600" dirty="0">
                <a:solidFill>
                  <a:schemeClr val="bg1"/>
                </a:solidFill>
                <a:latin typeface="微软雅黑" panose="020B0503020204020204" pitchFamily="34" charset="-122"/>
                <a:ea typeface="微软雅黑" panose="020B0503020204020204" pitchFamily="34" charset="-122"/>
              </a:rPr>
              <a:t>、</a:t>
            </a:r>
            <a:r>
              <a:rPr lang="en-US" altLang="zh-CN" sz="1600" dirty="0">
                <a:solidFill>
                  <a:schemeClr val="bg1"/>
                </a:solidFill>
                <a:latin typeface="微软雅黑" panose="020B0503020204020204" pitchFamily="34" charset="-122"/>
                <a:ea typeface="微软雅黑" panose="020B0503020204020204" pitchFamily="34" charset="-122"/>
              </a:rPr>
              <a:t>Spring Boot </a:t>
            </a:r>
            <a:r>
              <a:rPr lang="zh-CN" altLang="en-US" sz="1600" dirty="0">
                <a:solidFill>
                  <a:schemeClr val="bg1"/>
                </a:solidFill>
                <a:latin typeface="微软雅黑" panose="020B0503020204020204" pitchFamily="34" charset="-122"/>
                <a:ea typeface="微软雅黑" panose="020B0503020204020204" pitchFamily="34" charset="-122"/>
              </a:rPr>
              <a:t>等主流框架在医疗信息化场景中的适用性，其分层架构与模块化设计具有可复用性，可为同类系统开发提供技术参考。</a:t>
            </a:r>
          </a:p>
          <a:p>
            <a:pPr fontAlgn="ctr"/>
            <a:endParaRPr lang="en-US" altLang="zh-CN" sz="1600" dirty="0">
              <a:solidFill>
                <a:schemeClr val="bg1"/>
              </a:solidFill>
              <a:latin typeface="微软雅黑" panose="020B0503020204020204" pitchFamily="34" charset="-122"/>
              <a:ea typeface="微软雅黑" panose="020B0503020204020204" pitchFamily="34" charset="-122"/>
            </a:endParaRPr>
          </a:p>
          <a:p>
            <a:pPr fontAlgn="ctr"/>
            <a:endParaRPr lang="en-US" altLang="zh-CN" sz="1600" dirty="0">
              <a:solidFill>
                <a:schemeClr val="bg1"/>
              </a:solidFill>
              <a:latin typeface="微软雅黑" panose="020B0503020204020204" pitchFamily="34" charset="-122"/>
              <a:ea typeface="微软雅黑" panose="020B0503020204020204" pitchFamily="34" charset="-122"/>
            </a:endParaRP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631868" y="1789402"/>
            <a:ext cx="4152114" cy="2213920"/>
          </a:xfrm>
          <a:prstGeom prst="rect">
            <a:avLst/>
          </a:prstGeom>
        </p:spPr>
      </p:pic>
    </p:spTree>
    <p:extLst>
      <p:ext uri="{BB962C8B-B14F-4D97-AF65-F5344CB8AC3E}">
        <p14:creationId xmlns:p14="http://schemas.microsoft.com/office/powerpoint/2010/main" val="17692715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2" presetClass="entr" presetSubtype="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right)">
                                      <p:cBhvr>
                                        <p:cTn id="10" dur="500"/>
                                        <p:tgtEl>
                                          <p:spTgt spid="1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6" presetClass="entr" presetSubtype="26" fill="hold" grpId="0" nodeType="afterEffect">
                                  <p:stCondLst>
                                    <p:cond delay="0"/>
                                  </p:stCondLst>
                                  <p:childTnLst>
                                    <p:set>
                                      <p:cBhvr>
                                        <p:cTn id="18" dur="1" fill="hold">
                                          <p:stCondLst>
                                            <p:cond delay="0"/>
                                          </p:stCondLst>
                                        </p:cTn>
                                        <p:tgtEl>
                                          <p:spTgt spid="7"/>
                                        </p:tgtEl>
                                        <p:attrNameLst>
                                          <p:attrName>style.visibility</p:attrName>
                                        </p:attrNameLst>
                                      </p:cBhvr>
                                      <p:to>
                                        <p:strVal val="visible"/>
                                      </p:to>
                                    </p:set>
                                    <p:animEffect transition="in" filter="barn(inHorizontal)">
                                      <p:cBhvr>
                                        <p:cTn id="19" dur="500"/>
                                        <p:tgtEl>
                                          <p:spTgt spid="7"/>
                                        </p:tgtEl>
                                      </p:cBhvr>
                                    </p:animEffect>
                                  </p:childTnLst>
                                </p:cTn>
                              </p:par>
                            </p:childTnLst>
                          </p:cTn>
                        </p:par>
                        <p:par>
                          <p:cTn id="20" fill="hold">
                            <p:stCondLst>
                              <p:cond delay="1500"/>
                            </p:stCondLst>
                            <p:childTnLst>
                              <p:par>
                                <p:cTn id="21" presetID="14" presetClass="entr" presetSubtype="10" fill="hold" grpId="0" nodeType="afterEffect">
                                  <p:stCondLst>
                                    <p:cond delay="0"/>
                                  </p:stCondLst>
                                  <p:childTnLst>
                                    <p:set>
                                      <p:cBhvr>
                                        <p:cTn id="22" dur="1" fill="hold">
                                          <p:stCondLst>
                                            <p:cond delay="0"/>
                                          </p:stCondLst>
                                        </p:cTn>
                                        <p:tgtEl>
                                          <p:spTgt spid="2"/>
                                        </p:tgtEl>
                                        <p:attrNameLst>
                                          <p:attrName>style.visibility</p:attrName>
                                        </p:attrNameLst>
                                      </p:cBhvr>
                                      <p:to>
                                        <p:strVal val="visible"/>
                                      </p:to>
                                    </p:set>
                                    <p:animEffect transition="in" filter="randombar(horizontal)">
                                      <p:cBhvr>
                                        <p:cTn id="23" dur="500"/>
                                        <p:tgtEl>
                                          <p:spTgt spid="2"/>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18"/>
                                        </p:tgtEl>
                                        <p:attrNameLst>
                                          <p:attrName>style.visibility</p:attrName>
                                        </p:attrNameLst>
                                      </p:cBhvr>
                                      <p:to>
                                        <p:strVal val="visible"/>
                                      </p:to>
                                    </p:set>
                                    <p:anim calcmode="lin" valueType="num">
                                      <p:cBhvr additive="base">
                                        <p:cTn id="31" dur="500" fill="hold"/>
                                        <p:tgtEl>
                                          <p:spTgt spid="18"/>
                                        </p:tgtEl>
                                        <p:attrNameLst>
                                          <p:attrName>ppt_x</p:attrName>
                                        </p:attrNameLst>
                                      </p:cBhvr>
                                      <p:tavLst>
                                        <p:tav tm="0">
                                          <p:val>
                                            <p:strVal val="0-#ppt_w/2"/>
                                          </p:val>
                                        </p:tav>
                                        <p:tav tm="100000">
                                          <p:val>
                                            <p:strVal val="#ppt_x"/>
                                          </p:val>
                                        </p:tav>
                                      </p:tavLst>
                                    </p:anim>
                                    <p:anim calcmode="lin" valueType="num">
                                      <p:cBhvr additive="base">
                                        <p:cTn id="32" dur="500" fill="hold"/>
                                        <p:tgtEl>
                                          <p:spTgt spid="18"/>
                                        </p:tgtEl>
                                        <p:attrNameLst>
                                          <p:attrName>ppt_y</p:attrName>
                                        </p:attrNameLst>
                                      </p:cBhvr>
                                      <p:tavLst>
                                        <p:tav tm="0">
                                          <p:val>
                                            <p:strVal val="#ppt_y"/>
                                          </p:val>
                                        </p:tav>
                                        <p:tav tm="100000">
                                          <p:val>
                                            <p:strVal val="#ppt_y"/>
                                          </p:val>
                                        </p:tav>
                                      </p:tavLst>
                                    </p:anim>
                                  </p:childTnLst>
                                </p:cTn>
                              </p:par>
                              <p:par>
                                <p:cTn id="33" presetID="2" presetClass="entr" presetSubtype="2" fill="hold" grpId="0" nodeType="withEffect">
                                  <p:stCondLst>
                                    <p:cond delay="0"/>
                                  </p:stCondLst>
                                  <p:childTnLst>
                                    <p:set>
                                      <p:cBhvr>
                                        <p:cTn id="34" dur="1" fill="hold">
                                          <p:stCondLst>
                                            <p:cond delay="0"/>
                                          </p:stCondLst>
                                        </p:cTn>
                                        <p:tgtEl>
                                          <p:spTgt spid="19"/>
                                        </p:tgtEl>
                                        <p:attrNameLst>
                                          <p:attrName>style.visibility</p:attrName>
                                        </p:attrNameLst>
                                      </p:cBhvr>
                                      <p:to>
                                        <p:strVal val="visible"/>
                                      </p:to>
                                    </p:set>
                                    <p:anim calcmode="lin" valueType="num">
                                      <p:cBhvr additive="base">
                                        <p:cTn id="35" dur="500" fill="hold"/>
                                        <p:tgtEl>
                                          <p:spTgt spid="19"/>
                                        </p:tgtEl>
                                        <p:attrNameLst>
                                          <p:attrName>ppt_x</p:attrName>
                                        </p:attrNameLst>
                                      </p:cBhvr>
                                      <p:tavLst>
                                        <p:tav tm="0">
                                          <p:val>
                                            <p:strVal val="1+#ppt_w/2"/>
                                          </p:val>
                                        </p:tav>
                                        <p:tav tm="100000">
                                          <p:val>
                                            <p:strVal val="#ppt_x"/>
                                          </p:val>
                                        </p:tav>
                                      </p:tavLst>
                                    </p:anim>
                                    <p:anim calcmode="lin" valueType="num">
                                      <p:cBhvr additive="base">
                                        <p:cTn id="36" dur="500" fill="hold"/>
                                        <p:tgtEl>
                                          <p:spTgt spid="19"/>
                                        </p:tgtEl>
                                        <p:attrNameLst>
                                          <p:attrName>ppt_y</p:attrName>
                                        </p:attrNameLst>
                                      </p:cBhvr>
                                      <p:tavLst>
                                        <p:tav tm="0">
                                          <p:val>
                                            <p:strVal val="#ppt_y"/>
                                          </p:val>
                                        </p:tav>
                                        <p:tav tm="100000">
                                          <p:val>
                                            <p:strVal val="#ppt_y"/>
                                          </p:val>
                                        </p:tav>
                                      </p:tavLst>
                                    </p:anim>
                                  </p:childTnLst>
                                </p:cTn>
                              </p:par>
                            </p:childTnLst>
                          </p:cTn>
                        </p:par>
                        <p:par>
                          <p:cTn id="37" fill="hold">
                            <p:stCondLst>
                              <p:cond delay="3000"/>
                            </p:stCondLst>
                            <p:childTnLst>
                              <p:par>
                                <p:cTn id="38" presetID="10" presetClass="entr" presetSubtype="0" fill="hold" grpId="0" nodeType="afterEffect">
                                  <p:stCondLst>
                                    <p:cond delay="0"/>
                                  </p:stCondLst>
                                  <p:iterate type="lt">
                                    <p:tmPct val="2000"/>
                                  </p:iterate>
                                  <p:childTnLst>
                                    <p:set>
                                      <p:cBhvr>
                                        <p:cTn id="39" dur="1" fill="hold">
                                          <p:stCondLst>
                                            <p:cond delay="0"/>
                                          </p:stCondLst>
                                        </p:cTn>
                                        <p:tgtEl>
                                          <p:spTgt spid="20"/>
                                        </p:tgtEl>
                                        <p:attrNameLst>
                                          <p:attrName>style.visibility</p:attrName>
                                        </p:attrNameLst>
                                      </p:cBhvr>
                                      <p:to>
                                        <p:strVal val="visible"/>
                                      </p:to>
                                    </p:set>
                                    <p:animEffect transition="in" filter="fade">
                                      <p:cBhvr>
                                        <p:cTn id="40" dur="500"/>
                                        <p:tgtEl>
                                          <p:spTgt spid="20"/>
                                        </p:tgtEl>
                                      </p:cBhvr>
                                    </p:animEffect>
                                  </p:childTnLst>
                                </p:cTn>
                              </p:par>
                            </p:childTnLst>
                          </p:cTn>
                        </p:par>
                        <p:par>
                          <p:cTn id="41" fill="hold">
                            <p:stCondLst>
                              <p:cond delay="4900"/>
                            </p:stCondLst>
                            <p:childTnLst>
                              <p:par>
                                <p:cTn id="42" presetID="53" presetClass="entr" presetSubtype="16" fill="hold" nodeType="afterEffect">
                                  <p:stCondLst>
                                    <p:cond delay="0"/>
                                  </p:stCondLst>
                                  <p:childTnLst>
                                    <p:set>
                                      <p:cBhvr>
                                        <p:cTn id="43" dur="1" fill="hold">
                                          <p:stCondLst>
                                            <p:cond delay="0"/>
                                          </p:stCondLst>
                                        </p:cTn>
                                        <p:tgtEl>
                                          <p:spTgt spid="5"/>
                                        </p:tgtEl>
                                        <p:attrNameLst>
                                          <p:attrName>style.visibility</p:attrName>
                                        </p:attrNameLst>
                                      </p:cBhvr>
                                      <p:to>
                                        <p:strVal val="visible"/>
                                      </p:to>
                                    </p:set>
                                    <p:anim calcmode="lin" valueType="num">
                                      <p:cBhvr>
                                        <p:cTn id="44" dur="500" fill="hold"/>
                                        <p:tgtEl>
                                          <p:spTgt spid="5"/>
                                        </p:tgtEl>
                                        <p:attrNameLst>
                                          <p:attrName>ppt_w</p:attrName>
                                        </p:attrNameLst>
                                      </p:cBhvr>
                                      <p:tavLst>
                                        <p:tav tm="0">
                                          <p:val>
                                            <p:fltVal val="0"/>
                                          </p:val>
                                        </p:tav>
                                        <p:tav tm="100000">
                                          <p:val>
                                            <p:strVal val="#ppt_w"/>
                                          </p:val>
                                        </p:tav>
                                      </p:tavLst>
                                    </p:anim>
                                    <p:anim calcmode="lin" valueType="num">
                                      <p:cBhvr>
                                        <p:cTn id="45" dur="500" fill="hold"/>
                                        <p:tgtEl>
                                          <p:spTgt spid="5"/>
                                        </p:tgtEl>
                                        <p:attrNameLst>
                                          <p:attrName>ppt_h</p:attrName>
                                        </p:attrNameLst>
                                      </p:cBhvr>
                                      <p:tavLst>
                                        <p:tav tm="0">
                                          <p:val>
                                            <p:fltVal val="0"/>
                                          </p:val>
                                        </p:tav>
                                        <p:tav tm="100000">
                                          <p:val>
                                            <p:strVal val="#ppt_h"/>
                                          </p:val>
                                        </p:tav>
                                      </p:tavLst>
                                    </p:anim>
                                    <p:animEffect transition="in" filter="fade">
                                      <p:cBhvr>
                                        <p:cTn id="46"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8" grpId="0"/>
      <p:bldP spid="2" grpId="0"/>
      <p:bldP spid="6" grpId="0"/>
      <p:bldP spid="19" grpId="0" animBg="1"/>
      <p:bldP spid="2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椭圆 5"/>
          <p:cNvSpPr/>
          <p:nvPr/>
        </p:nvSpPr>
        <p:spPr>
          <a:xfrm>
            <a:off x="2706327" y="833971"/>
            <a:ext cx="3372534" cy="3372534"/>
          </a:xfrm>
          <a:prstGeom prst="ellipse">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428052" y="522468"/>
            <a:ext cx="3929085" cy="3929085"/>
          </a:xfrm>
          <a:prstGeom prst="ellipse">
            <a:avLst/>
          </a:prstGeom>
          <a:noFill/>
          <a:ln w="22225">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2565114" y="642916"/>
            <a:ext cx="3675730" cy="3675729"/>
          </a:xfrm>
          <a:prstGeom prst="ellipse">
            <a:avLst/>
          </a:prstGeom>
          <a:noFill/>
          <a:ln w="22225">
            <a:solidFill>
              <a:schemeClr val="accent1"/>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2303450" y="397867"/>
            <a:ext cx="4174132" cy="4174132"/>
          </a:xfrm>
          <a:prstGeom prst="ellipse">
            <a:avLst/>
          </a:prstGeom>
          <a:noFill/>
          <a:ln w="22225">
            <a:solidFill>
              <a:schemeClr val="accent2">
                <a:lumMod val="75000"/>
              </a:schemeClr>
            </a:solidFill>
            <a:prstDash val="lg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文本框 13"/>
          <p:cNvSpPr txBox="1"/>
          <p:nvPr/>
        </p:nvSpPr>
        <p:spPr>
          <a:xfrm>
            <a:off x="3308109" y="1968503"/>
            <a:ext cx="2394442" cy="1323439"/>
          </a:xfrm>
          <a:prstGeom prst="rect">
            <a:avLst/>
          </a:prstGeom>
          <a:noFill/>
        </p:spPr>
        <p:txBody>
          <a:bodyPr wrap="square" rtlCol="0">
            <a:spAutoFit/>
          </a:bodyPr>
          <a:lstStyle/>
          <a:p>
            <a:r>
              <a:rPr lang="zh-CN" altLang="en-US" sz="8000" b="1" dirty="0">
                <a:solidFill>
                  <a:schemeClr val="bg1"/>
                </a:solidFill>
                <a:latin typeface="微软雅黑" panose="020B0503020204020204" pitchFamily="34" charset="-122"/>
                <a:ea typeface="微软雅黑" panose="020B0503020204020204" pitchFamily="34" charset="-122"/>
              </a:rPr>
              <a:t>谢谢</a:t>
            </a:r>
          </a:p>
        </p:txBody>
      </p:sp>
      <p:pic>
        <p:nvPicPr>
          <p:cNvPr id="37" name="图片 36" descr="33af44c9fe23df8286f99d06e678fd1b">
            <a:extLst>
              <a:ext uri="{FF2B5EF4-FFF2-40B4-BE49-F238E27FC236}">
                <a16:creationId xmlns:a16="http://schemas.microsoft.com/office/drawing/2014/main" id="{C28C8A30-836B-4920-8166-FE9FE4F05CA4}"/>
              </a:ext>
            </a:extLst>
          </p:cNvPr>
          <p:cNvPicPr>
            <a:picLocks noChangeAspect="1"/>
          </p:cNvPicPr>
          <p:nvPr/>
        </p:nvPicPr>
        <p:blipFill>
          <a:blip r:embed="rId3"/>
          <a:stretch>
            <a:fillRect/>
          </a:stretch>
        </p:blipFill>
        <p:spPr>
          <a:xfrm rot="14011773">
            <a:off x="7241597" y="-385775"/>
            <a:ext cx="3148958" cy="3025045"/>
          </a:xfrm>
          <a:prstGeom prst="rect">
            <a:avLst/>
          </a:prstGeom>
        </p:spPr>
      </p:pic>
      <p:pic>
        <p:nvPicPr>
          <p:cNvPr id="38" name="图片 37" descr="33af44c9fe23df8286f99d06e678fd1b">
            <a:extLst>
              <a:ext uri="{FF2B5EF4-FFF2-40B4-BE49-F238E27FC236}">
                <a16:creationId xmlns:a16="http://schemas.microsoft.com/office/drawing/2014/main" id="{E5043FFE-0EFC-4FFF-886D-ED30E511D33E}"/>
              </a:ext>
            </a:extLst>
          </p:cNvPr>
          <p:cNvPicPr>
            <a:picLocks noChangeAspect="1"/>
          </p:cNvPicPr>
          <p:nvPr/>
        </p:nvPicPr>
        <p:blipFill>
          <a:blip r:embed="rId3"/>
          <a:stretch>
            <a:fillRect/>
          </a:stretch>
        </p:blipFill>
        <p:spPr>
          <a:xfrm rot="3046168">
            <a:off x="-972041" y="3005485"/>
            <a:ext cx="3148958" cy="3025045"/>
          </a:xfrm>
          <a:prstGeom prst="rect">
            <a:avLst/>
          </a:prstGeom>
        </p:spPr>
      </p:pic>
    </p:spTree>
    <p:extLst>
      <p:ext uri="{BB962C8B-B14F-4D97-AF65-F5344CB8AC3E}">
        <p14:creationId xmlns:p14="http://schemas.microsoft.com/office/powerpoint/2010/main" val="147991020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5" presetClass="entr" presetSubtype="0"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2000"/>
                                        <p:tgtEl>
                                          <p:spTgt spid="9"/>
                                        </p:tgtEl>
                                      </p:cBhvr>
                                    </p:animEffect>
                                    <p:anim calcmode="lin" valueType="num">
                                      <p:cBhvr>
                                        <p:cTn id="8" dur="2000" fill="hold"/>
                                        <p:tgtEl>
                                          <p:spTgt spid="9"/>
                                        </p:tgtEl>
                                        <p:attrNameLst>
                                          <p:attrName>ppt_w</p:attrName>
                                        </p:attrNameLst>
                                      </p:cBhvr>
                                      <p:tavLst>
                                        <p:tav tm="0" fmla="#ppt_w*sin(2.5*pi*$)">
                                          <p:val>
                                            <p:fltVal val="0"/>
                                          </p:val>
                                        </p:tav>
                                        <p:tav tm="100000">
                                          <p:val>
                                            <p:fltVal val="1"/>
                                          </p:val>
                                        </p:tav>
                                      </p:tavLst>
                                    </p:anim>
                                    <p:anim calcmode="lin" valueType="num">
                                      <p:cBhvr>
                                        <p:cTn id="9" dur="2000" fill="hold"/>
                                        <p:tgtEl>
                                          <p:spTgt spid="9"/>
                                        </p:tgtEl>
                                        <p:attrNameLst>
                                          <p:attrName>ppt_h</p:attrName>
                                        </p:attrNameLst>
                                      </p:cBhvr>
                                      <p:tavLst>
                                        <p:tav tm="0">
                                          <p:val>
                                            <p:strVal val="#ppt_h"/>
                                          </p:val>
                                        </p:tav>
                                        <p:tav tm="100000">
                                          <p:val>
                                            <p:strVal val="#ppt_h"/>
                                          </p:val>
                                        </p:tav>
                                      </p:tavLst>
                                    </p:anim>
                                  </p:childTnLst>
                                </p:cTn>
                              </p:par>
                              <p:par>
                                <p:cTn id="10" presetID="53" presetClass="entr" presetSubtype="16" fill="hold" grpId="0" nodeType="withEffect">
                                  <p:stCondLst>
                                    <p:cond delay="50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par>
                                <p:cTn id="15" presetID="45" presetClass="entr" presetSubtype="0" fill="hold" grpId="0" nodeType="withEffect">
                                  <p:stCondLst>
                                    <p:cond delay="50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500"/>
                                        <p:tgtEl>
                                          <p:spTgt spid="8"/>
                                        </p:tgtEl>
                                      </p:cBhvr>
                                    </p:animEffect>
                                    <p:anim calcmode="lin" valueType="num">
                                      <p:cBhvr>
                                        <p:cTn id="18" dur="1500" fill="hold"/>
                                        <p:tgtEl>
                                          <p:spTgt spid="8"/>
                                        </p:tgtEl>
                                        <p:attrNameLst>
                                          <p:attrName>ppt_w</p:attrName>
                                        </p:attrNameLst>
                                      </p:cBhvr>
                                      <p:tavLst>
                                        <p:tav tm="0" fmla="#ppt_w*sin(2.5*pi*$)">
                                          <p:val>
                                            <p:fltVal val="0"/>
                                          </p:val>
                                        </p:tav>
                                        <p:tav tm="100000">
                                          <p:val>
                                            <p:fltVal val="1"/>
                                          </p:val>
                                        </p:tav>
                                      </p:tavLst>
                                    </p:anim>
                                    <p:anim calcmode="lin" valueType="num">
                                      <p:cBhvr>
                                        <p:cTn id="19" dur="1500" fill="hold"/>
                                        <p:tgtEl>
                                          <p:spTgt spid="8"/>
                                        </p:tgtEl>
                                        <p:attrNameLst>
                                          <p:attrName>ppt_h</p:attrName>
                                        </p:attrNameLst>
                                      </p:cBhvr>
                                      <p:tavLst>
                                        <p:tav tm="0">
                                          <p:val>
                                            <p:strVal val="#ppt_h"/>
                                          </p:val>
                                        </p:tav>
                                        <p:tav tm="100000">
                                          <p:val>
                                            <p:strVal val="#ppt_h"/>
                                          </p:val>
                                        </p:tav>
                                      </p:tavLst>
                                    </p:anim>
                                  </p:childTnLst>
                                </p:cTn>
                              </p:par>
                              <p:par>
                                <p:cTn id="20" presetID="25" presetClass="entr" presetSubtype="0" fill="hold" grpId="0" nodeType="withEffect">
                                  <p:stCondLst>
                                    <p:cond delay="1250"/>
                                  </p:stCondLst>
                                  <p:childTnLst>
                                    <p:set>
                                      <p:cBhvr>
                                        <p:cTn id="21" dur="1" fill="hold">
                                          <p:stCondLst>
                                            <p:cond delay="0"/>
                                          </p:stCondLst>
                                        </p:cTn>
                                        <p:tgtEl>
                                          <p:spTgt spid="6"/>
                                        </p:tgtEl>
                                        <p:attrNameLst>
                                          <p:attrName>style.visibility</p:attrName>
                                        </p:attrNameLst>
                                      </p:cBhvr>
                                      <p:to>
                                        <p:strVal val="visible"/>
                                      </p:to>
                                    </p:set>
                                    <p:anim calcmode="lin" valueType="num">
                                      <p:cBhvr>
                                        <p:cTn id="22" dur="500" decel="50000" fill="hold">
                                          <p:stCondLst>
                                            <p:cond delay="0"/>
                                          </p:stCondLst>
                                        </p:cTn>
                                        <p:tgtEl>
                                          <p:spTgt spid="6"/>
                                        </p:tgtEl>
                                        <p:attrNameLst>
                                          <p:attrName>style.rotation</p:attrName>
                                        </p:attrNameLst>
                                      </p:cBhvr>
                                      <p:tavLst>
                                        <p:tav tm="0">
                                          <p:val>
                                            <p:fltVal val="-90"/>
                                          </p:val>
                                        </p:tav>
                                        <p:tav tm="100000">
                                          <p:val>
                                            <p:fltVal val="0"/>
                                          </p:val>
                                        </p:tav>
                                      </p:tavLst>
                                    </p:anim>
                                    <p:anim calcmode="lin" valueType="num">
                                      <p:cBhvr>
                                        <p:cTn id="23" dur="500" decel="50000" fill="hold">
                                          <p:stCondLst>
                                            <p:cond delay="0"/>
                                          </p:stCondLst>
                                        </p:cTn>
                                        <p:tgtEl>
                                          <p:spTgt spid="6"/>
                                        </p:tgtEl>
                                        <p:attrNameLst>
                                          <p:attrName>ppt_w</p:attrName>
                                        </p:attrNameLst>
                                      </p:cBhvr>
                                      <p:tavLst>
                                        <p:tav tm="0">
                                          <p:val>
                                            <p:strVal val="#ppt_w"/>
                                          </p:val>
                                        </p:tav>
                                        <p:tav tm="100000">
                                          <p:val>
                                            <p:strVal val="#ppt_w*.05"/>
                                          </p:val>
                                        </p:tav>
                                      </p:tavLst>
                                    </p:anim>
                                    <p:anim calcmode="lin" valueType="num">
                                      <p:cBhvr>
                                        <p:cTn id="24" dur="500" accel="50000" fill="hold">
                                          <p:stCondLst>
                                            <p:cond delay="500"/>
                                          </p:stCondLst>
                                        </p:cTn>
                                        <p:tgtEl>
                                          <p:spTgt spid="6"/>
                                        </p:tgtEl>
                                        <p:attrNameLst>
                                          <p:attrName>ppt_w</p:attrName>
                                        </p:attrNameLst>
                                      </p:cBhvr>
                                      <p:tavLst>
                                        <p:tav tm="0">
                                          <p:val>
                                            <p:strVal val="#ppt_w*.05"/>
                                          </p:val>
                                        </p:tav>
                                        <p:tav tm="100000">
                                          <p:val>
                                            <p:strVal val="#ppt_w"/>
                                          </p:val>
                                        </p:tav>
                                      </p:tavLst>
                                    </p:anim>
                                    <p:anim calcmode="lin" valueType="num">
                                      <p:cBhvr>
                                        <p:cTn id="25" dur="1000" fill="hold"/>
                                        <p:tgtEl>
                                          <p:spTgt spid="6"/>
                                        </p:tgtEl>
                                        <p:attrNameLst>
                                          <p:attrName>ppt_h</p:attrName>
                                        </p:attrNameLst>
                                      </p:cBhvr>
                                      <p:tavLst>
                                        <p:tav tm="0">
                                          <p:val>
                                            <p:strVal val="#ppt_h"/>
                                          </p:val>
                                        </p:tav>
                                        <p:tav tm="100000">
                                          <p:val>
                                            <p:strVal val="#ppt_h"/>
                                          </p:val>
                                        </p:tav>
                                      </p:tavLst>
                                    </p:anim>
                                    <p:anim calcmode="lin" valueType="num">
                                      <p:cBhvr>
                                        <p:cTn id="26" dur="500" decel="50000" fill="hold">
                                          <p:stCondLst>
                                            <p:cond delay="0"/>
                                          </p:stCondLst>
                                        </p:cTn>
                                        <p:tgtEl>
                                          <p:spTgt spid="6"/>
                                        </p:tgtEl>
                                        <p:attrNameLst>
                                          <p:attrName>ppt_x</p:attrName>
                                        </p:attrNameLst>
                                      </p:cBhvr>
                                      <p:tavLst>
                                        <p:tav tm="0">
                                          <p:val>
                                            <p:strVal val="#ppt_x+.4"/>
                                          </p:val>
                                        </p:tav>
                                        <p:tav tm="100000">
                                          <p:val>
                                            <p:strVal val="#ppt_x"/>
                                          </p:val>
                                        </p:tav>
                                      </p:tavLst>
                                    </p:anim>
                                    <p:anim calcmode="lin" valueType="num">
                                      <p:cBhvr>
                                        <p:cTn id="27" dur="500" decel="50000" fill="hold">
                                          <p:stCondLst>
                                            <p:cond delay="0"/>
                                          </p:stCondLst>
                                        </p:cTn>
                                        <p:tgtEl>
                                          <p:spTgt spid="6"/>
                                        </p:tgtEl>
                                        <p:attrNameLst>
                                          <p:attrName>ppt_y</p:attrName>
                                        </p:attrNameLst>
                                      </p:cBhvr>
                                      <p:tavLst>
                                        <p:tav tm="0">
                                          <p:val>
                                            <p:strVal val="#ppt_y-.2"/>
                                          </p:val>
                                        </p:tav>
                                        <p:tav tm="100000">
                                          <p:val>
                                            <p:strVal val="#ppt_y+.1"/>
                                          </p:val>
                                        </p:tav>
                                      </p:tavLst>
                                    </p:anim>
                                    <p:anim calcmode="lin" valueType="num">
                                      <p:cBhvr>
                                        <p:cTn id="28" dur="500" accel="50000" fill="hold">
                                          <p:stCondLst>
                                            <p:cond delay="500"/>
                                          </p:stCondLst>
                                        </p:cTn>
                                        <p:tgtEl>
                                          <p:spTgt spid="6"/>
                                        </p:tgtEl>
                                        <p:attrNameLst>
                                          <p:attrName>ppt_y</p:attrName>
                                        </p:attrNameLst>
                                      </p:cBhvr>
                                      <p:tavLst>
                                        <p:tav tm="0">
                                          <p:val>
                                            <p:strVal val="#ppt_y+.1"/>
                                          </p:val>
                                        </p:tav>
                                        <p:tav tm="100000">
                                          <p:val>
                                            <p:strVal val="#ppt_y"/>
                                          </p:val>
                                        </p:tav>
                                      </p:tavLst>
                                    </p:anim>
                                    <p:animEffect transition="in" filter="fade">
                                      <p:cBhvr>
                                        <p:cTn id="29" dur="1000" decel="50000">
                                          <p:stCondLst>
                                            <p:cond delay="0"/>
                                          </p:stCondLst>
                                        </p:cTn>
                                        <p:tgtEl>
                                          <p:spTgt spid="6"/>
                                        </p:tgtEl>
                                      </p:cBhvr>
                                    </p:animEffect>
                                  </p:childTnLst>
                                </p:cTn>
                              </p:par>
                            </p:childTnLst>
                          </p:cTn>
                        </p:par>
                        <p:par>
                          <p:cTn id="30" fill="hold">
                            <p:stCondLst>
                              <p:cond delay="2250"/>
                            </p:stCondLst>
                            <p:childTnLst>
                              <p:par>
                                <p:cTn id="31" presetID="38" presetClass="entr" presetSubtype="0" accel="50000" fill="hold" grpId="0" nodeType="afterEffect">
                                  <p:stCondLst>
                                    <p:cond delay="0"/>
                                  </p:stCondLst>
                                  <p:iterate type="lt">
                                    <p:tmPct val="30000"/>
                                  </p:iterate>
                                  <p:childTnLst>
                                    <p:set>
                                      <p:cBhvr>
                                        <p:cTn id="32" dur="1" fill="hold">
                                          <p:stCondLst>
                                            <p:cond delay="0"/>
                                          </p:stCondLst>
                                        </p:cTn>
                                        <p:tgtEl>
                                          <p:spTgt spid="14"/>
                                        </p:tgtEl>
                                        <p:attrNameLst>
                                          <p:attrName>style.visibility</p:attrName>
                                        </p:attrNameLst>
                                      </p:cBhvr>
                                      <p:to>
                                        <p:strVal val="visible"/>
                                      </p:to>
                                    </p:set>
                                    <p:set>
                                      <p:cBhvr>
                                        <p:cTn id="33" dur="455" fill="hold">
                                          <p:stCondLst>
                                            <p:cond delay="0"/>
                                          </p:stCondLst>
                                        </p:cTn>
                                        <p:tgtEl>
                                          <p:spTgt spid="14"/>
                                        </p:tgtEl>
                                        <p:attrNameLst>
                                          <p:attrName>style.rotation</p:attrName>
                                        </p:attrNameLst>
                                      </p:cBhvr>
                                      <p:to>
                                        <p:strVal val="-45.0"/>
                                      </p:to>
                                    </p:set>
                                    <p:anim calcmode="lin" valueType="num">
                                      <p:cBhvr>
                                        <p:cTn id="34" dur="455" fill="hold">
                                          <p:stCondLst>
                                            <p:cond delay="455"/>
                                          </p:stCondLst>
                                        </p:cTn>
                                        <p:tgtEl>
                                          <p:spTgt spid="14"/>
                                        </p:tgtEl>
                                        <p:attrNameLst>
                                          <p:attrName>style.rotation</p:attrName>
                                        </p:attrNameLst>
                                      </p:cBhvr>
                                      <p:tavLst>
                                        <p:tav tm="0">
                                          <p:val>
                                            <p:fltVal val="-45"/>
                                          </p:val>
                                        </p:tav>
                                        <p:tav tm="69900">
                                          <p:val>
                                            <p:fltVal val="45"/>
                                          </p:val>
                                        </p:tav>
                                        <p:tav tm="100000">
                                          <p:val>
                                            <p:fltVal val="0"/>
                                          </p:val>
                                        </p:tav>
                                      </p:tavLst>
                                    </p:anim>
                                    <p:anim calcmode="lin" valueType="num">
                                      <p:cBhvr>
                                        <p:cTn id="35" dur="455" fill="hold">
                                          <p:stCondLst>
                                            <p:cond delay="0"/>
                                          </p:stCondLst>
                                        </p:cTn>
                                        <p:tgtEl>
                                          <p:spTgt spid="14"/>
                                        </p:tgtEl>
                                        <p:attrNameLst>
                                          <p:attrName>ppt_y</p:attrName>
                                        </p:attrNameLst>
                                      </p:cBhvr>
                                      <p:tavLst>
                                        <p:tav tm="0">
                                          <p:val>
                                            <p:strVal val="#ppt_y-1"/>
                                          </p:val>
                                        </p:tav>
                                        <p:tav tm="100000">
                                          <p:val>
                                            <p:strVal val="#ppt_y-(0.354*#ppt_w-0.172*#ppt_h)"/>
                                          </p:val>
                                        </p:tav>
                                      </p:tavLst>
                                    </p:anim>
                                    <p:anim calcmode="lin" valueType="num">
                                      <p:cBhvr>
                                        <p:cTn id="36" dur="156" decel="50000" autoRev="1" fill="hold">
                                          <p:stCondLst>
                                            <p:cond delay="455"/>
                                          </p:stCondLst>
                                        </p:cTn>
                                        <p:tgtEl>
                                          <p:spTgt spid="14"/>
                                        </p:tgtEl>
                                        <p:attrNameLst>
                                          <p:attrName>ppt_y</p:attrName>
                                        </p:attrNameLst>
                                      </p:cBhvr>
                                      <p:tavLst>
                                        <p:tav tm="0">
                                          <p:val>
                                            <p:strVal val="#ppt_y-(0.354*#ppt_w-0.172*#ppt_h)"/>
                                          </p:val>
                                        </p:tav>
                                        <p:tav tm="100000">
                                          <p:val>
                                            <p:strVal val="#ppt_y-(0.354*#ppt_w-0.172*#ppt_h)-#ppt_h/2"/>
                                          </p:val>
                                        </p:tav>
                                      </p:tavLst>
                                    </p:anim>
                                    <p:anim calcmode="lin" valueType="num">
                                      <p:cBhvr>
                                        <p:cTn id="37" dur="136" fill="hold">
                                          <p:stCondLst>
                                            <p:cond delay="864"/>
                                          </p:stCondLst>
                                        </p:cTn>
                                        <p:tgtEl>
                                          <p:spTgt spid="14"/>
                                        </p:tgtEl>
                                        <p:attrNameLst>
                                          <p:attrName>ppt_y</p:attrName>
                                        </p:attrNameLst>
                                      </p:cBhvr>
                                      <p:tavLst>
                                        <p:tav tm="0">
                                          <p:val>
                                            <p:strVal val="#ppt_y-(0.354*#ppt_w-0.172*#ppt_h)"/>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4"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 name="椭圆 60">
            <a:extLst>
              <a:ext uri="{FF2B5EF4-FFF2-40B4-BE49-F238E27FC236}">
                <a16:creationId xmlns:a16="http://schemas.microsoft.com/office/drawing/2014/main" id="{3B99D518-37C3-445B-B22D-F55631C95B04}"/>
              </a:ext>
            </a:extLst>
          </p:cNvPr>
          <p:cNvSpPr/>
          <p:nvPr/>
        </p:nvSpPr>
        <p:spPr>
          <a:xfrm>
            <a:off x="4260253" y="3819887"/>
            <a:ext cx="697772" cy="621905"/>
          </a:xfrm>
          <a:prstGeom prst="ellipse">
            <a:avLst/>
          </a:prstGeom>
          <a:solidFill>
            <a:srgbClr val="5171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0" name="椭圆 59">
            <a:extLst>
              <a:ext uri="{FF2B5EF4-FFF2-40B4-BE49-F238E27FC236}">
                <a16:creationId xmlns:a16="http://schemas.microsoft.com/office/drawing/2014/main" id="{6631A8A2-21AD-4E01-A4D3-B326664ADEED}"/>
              </a:ext>
            </a:extLst>
          </p:cNvPr>
          <p:cNvSpPr/>
          <p:nvPr/>
        </p:nvSpPr>
        <p:spPr>
          <a:xfrm>
            <a:off x="4260253" y="3036194"/>
            <a:ext cx="697772" cy="621905"/>
          </a:xfrm>
          <a:prstGeom prst="ellipse">
            <a:avLst/>
          </a:prstGeom>
          <a:solidFill>
            <a:srgbClr val="5171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9" name="椭圆 58">
            <a:extLst>
              <a:ext uri="{FF2B5EF4-FFF2-40B4-BE49-F238E27FC236}">
                <a16:creationId xmlns:a16="http://schemas.microsoft.com/office/drawing/2014/main" id="{E93401EC-3550-4E08-9434-E25A86C69840}"/>
              </a:ext>
            </a:extLst>
          </p:cNvPr>
          <p:cNvSpPr/>
          <p:nvPr/>
        </p:nvSpPr>
        <p:spPr>
          <a:xfrm>
            <a:off x="4260253" y="2237261"/>
            <a:ext cx="697772" cy="621905"/>
          </a:xfrm>
          <a:prstGeom prst="ellipse">
            <a:avLst/>
          </a:prstGeom>
          <a:solidFill>
            <a:srgbClr val="5171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7" name="椭圆 56">
            <a:extLst>
              <a:ext uri="{FF2B5EF4-FFF2-40B4-BE49-F238E27FC236}">
                <a16:creationId xmlns:a16="http://schemas.microsoft.com/office/drawing/2014/main" id="{A6773B12-398B-4625-BC2C-7412E8C1DFC5}"/>
              </a:ext>
            </a:extLst>
          </p:cNvPr>
          <p:cNvSpPr/>
          <p:nvPr/>
        </p:nvSpPr>
        <p:spPr>
          <a:xfrm>
            <a:off x="4260253" y="1446172"/>
            <a:ext cx="697772" cy="621905"/>
          </a:xfrm>
          <a:prstGeom prst="ellipse">
            <a:avLst/>
          </a:prstGeom>
          <a:solidFill>
            <a:srgbClr val="5171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52" name="椭圆 51">
            <a:extLst>
              <a:ext uri="{FF2B5EF4-FFF2-40B4-BE49-F238E27FC236}">
                <a16:creationId xmlns:a16="http://schemas.microsoft.com/office/drawing/2014/main" id="{76239B02-01D2-4D47-AB86-DB38161CC9C6}"/>
              </a:ext>
            </a:extLst>
          </p:cNvPr>
          <p:cNvSpPr/>
          <p:nvPr/>
        </p:nvSpPr>
        <p:spPr>
          <a:xfrm>
            <a:off x="4260253" y="644363"/>
            <a:ext cx="697772" cy="621905"/>
          </a:xfrm>
          <a:prstGeom prst="ellipse">
            <a:avLst/>
          </a:prstGeom>
          <a:solidFill>
            <a:srgbClr val="51718D"/>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grpSp>
        <p:nvGrpSpPr>
          <p:cNvPr id="44" name="组合 43"/>
          <p:cNvGrpSpPr/>
          <p:nvPr/>
        </p:nvGrpSpPr>
        <p:grpSpPr>
          <a:xfrm>
            <a:off x="4340355" y="600519"/>
            <a:ext cx="3155312" cy="639364"/>
            <a:chOff x="4125739" y="662232"/>
            <a:chExt cx="3155312" cy="639364"/>
          </a:xfrm>
        </p:grpSpPr>
        <p:sp>
          <p:nvSpPr>
            <p:cNvPr id="30" name="TextBox 37"/>
            <p:cNvSpPr txBox="1"/>
            <p:nvPr/>
          </p:nvSpPr>
          <p:spPr>
            <a:xfrm>
              <a:off x="4125739" y="770681"/>
              <a:ext cx="491962" cy="530915"/>
            </a:xfrm>
            <a:prstGeom prst="rect">
              <a:avLst/>
            </a:prstGeom>
            <a:noFill/>
          </p:spPr>
          <p:txBody>
            <a:bodyPr wrap="none" anchor="ctr">
              <a:no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01</a:t>
              </a:r>
            </a:p>
          </p:txBody>
        </p:sp>
        <p:sp>
          <p:nvSpPr>
            <p:cNvPr id="32" name="TextBox 39"/>
            <p:cNvSpPr txBox="1"/>
            <p:nvPr/>
          </p:nvSpPr>
          <p:spPr>
            <a:xfrm>
              <a:off x="4883657" y="662232"/>
              <a:ext cx="2397394" cy="622364"/>
            </a:xfrm>
            <a:prstGeom prst="rect">
              <a:avLst/>
            </a:prstGeom>
            <a:noFill/>
          </p:spPr>
          <p:txBody>
            <a:bodyPr wrap="none" lIns="360000" tIns="0" rIns="0" bIns="0" anchor="b" anchorCtr="0">
              <a:noAutofit/>
            </a:bodyPr>
            <a:lstStyle/>
            <a:p>
              <a:r>
                <a:rPr lang="zh-CN" altLang="en-US" sz="1600" b="1" dirty="0">
                  <a:solidFill>
                    <a:schemeClr val="accent1"/>
                  </a:solidFill>
                  <a:latin typeface="微软雅黑" panose="020B0503020204020204" pitchFamily="34" charset="-122"/>
                  <a:ea typeface="微软雅黑" panose="020B0503020204020204" pitchFamily="34" charset="-122"/>
                </a:rPr>
                <a:t>选题背景及意义</a:t>
              </a:r>
              <a:endParaRPr lang="en-US" altLang="zh-CN" sz="1600" b="1" dirty="0">
                <a:solidFill>
                  <a:schemeClr val="accent1"/>
                </a:solidFill>
                <a:latin typeface="微软雅黑" panose="020B0503020204020204" pitchFamily="34" charset="-122"/>
                <a:ea typeface="微软雅黑" panose="020B0503020204020204" pitchFamily="34" charset="-122"/>
              </a:endParaRPr>
            </a:p>
            <a:p>
              <a:r>
                <a:rPr lang="en-US" altLang="zh-CN" sz="1200" b="1" dirty="0">
                  <a:solidFill>
                    <a:schemeClr val="accent1"/>
                  </a:solidFill>
                  <a:latin typeface="微软雅黑" panose="020B0503020204020204" pitchFamily="34" charset="-122"/>
                  <a:ea typeface="微软雅黑" panose="020B0503020204020204" pitchFamily="34" charset="-122"/>
                </a:rPr>
                <a:t>(Background &amp;Significance)</a:t>
              </a:r>
              <a:endParaRPr lang="zh-CN" altLang="en-US" sz="1200" b="1" dirty="0">
                <a:solidFill>
                  <a:schemeClr val="accent1"/>
                </a:solidFill>
                <a:latin typeface="微软雅黑" panose="020B0503020204020204" pitchFamily="34" charset="-122"/>
                <a:ea typeface="微软雅黑" panose="020B0503020204020204" pitchFamily="34" charset="-122"/>
              </a:endParaRPr>
            </a:p>
          </p:txBody>
        </p:sp>
      </p:grpSp>
      <p:grpSp>
        <p:nvGrpSpPr>
          <p:cNvPr id="45" name="组合 44"/>
          <p:cNvGrpSpPr/>
          <p:nvPr/>
        </p:nvGrpSpPr>
        <p:grpSpPr>
          <a:xfrm>
            <a:off x="4316911" y="1279155"/>
            <a:ext cx="3291414" cy="881388"/>
            <a:chOff x="4102295" y="1455168"/>
            <a:chExt cx="3291414" cy="881388"/>
          </a:xfrm>
        </p:grpSpPr>
        <p:sp>
          <p:nvSpPr>
            <p:cNvPr id="26" name="TextBox 42"/>
            <p:cNvSpPr txBox="1"/>
            <p:nvPr/>
          </p:nvSpPr>
          <p:spPr>
            <a:xfrm>
              <a:off x="4102295" y="1574240"/>
              <a:ext cx="538850" cy="715477"/>
            </a:xfrm>
            <a:prstGeom prst="rect">
              <a:avLst/>
            </a:prstGeom>
            <a:noFill/>
          </p:spPr>
          <p:txBody>
            <a:bodyPr wrap="none" anchor="ctr">
              <a:no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02</a:t>
              </a:r>
            </a:p>
          </p:txBody>
        </p:sp>
        <p:sp>
          <p:nvSpPr>
            <p:cNvPr id="28" name="TextBox 44"/>
            <p:cNvSpPr txBox="1"/>
            <p:nvPr/>
          </p:nvSpPr>
          <p:spPr>
            <a:xfrm>
              <a:off x="4883657" y="1455168"/>
              <a:ext cx="2510052" cy="881388"/>
            </a:xfrm>
            <a:prstGeom prst="rect">
              <a:avLst/>
            </a:prstGeom>
            <a:noFill/>
          </p:spPr>
          <p:txBody>
            <a:bodyPr wrap="none" lIns="360000" tIns="0" rIns="0" bIns="0" anchor="b" anchorCtr="0">
              <a:noAutofit/>
            </a:bodyPr>
            <a:lstStyle/>
            <a:p>
              <a:r>
                <a:rPr lang="zh-CN" altLang="en-US" sz="1600" b="1" dirty="0">
                  <a:solidFill>
                    <a:schemeClr val="accent2"/>
                  </a:solidFill>
                  <a:latin typeface="微软雅黑" panose="020B0503020204020204" pitchFamily="34" charset="-122"/>
                  <a:ea typeface="微软雅黑" panose="020B0503020204020204" pitchFamily="34" charset="-122"/>
                </a:rPr>
                <a:t>思路与方法</a:t>
              </a:r>
              <a:endParaRPr lang="en-US" altLang="zh-CN" sz="1600" b="1" dirty="0">
                <a:solidFill>
                  <a:schemeClr val="accent2"/>
                </a:solidFill>
                <a:latin typeface="微软雅黑" panose="020B0503020204020204" pitchFamily="34" charset="-122"/>
                <a:ea typeface="微软雅黑" panose="020B0503020204020204" pitchFamily="34" charset="-122"/>
              </a:endParaRPr>
            </a:p>
            <a:p>
              <a:r>
                <a:rPr lang="en-US" altLang="zh-CN" sz="1200" b="1" dirty="0">
                  <a:solidFill>
                    <a:schemeClr val="accent2"/>
                  </a:solidFill>
                  <a:latin typeface="微软雅黑" panose="020B0503020204020204" pitchFamily="34" charset="-122"/>
                  <a:ea typeface="微软雅黑" panose="020B0503020204020204" pitchFamily="34" charset="-122"/>
                </a:rPr>
                <a:t>(Thoughts and Methods)</a:t>
              </a:r>
              <a:br>
                <a:rPr lang="en-US" altLang="zh-CN" sz="1200" b="1" dirty="0">
                  <a:solidFill>
                    <a:schemeClr val="accent2"/>
                  </a:solidFill>
                  <a:latin typeface="微软雅黑" panose="020B0503020204020204" pitchFamily="34" charset="-122"/>
                  <a:ea typeface="微软雅黑" panose="020B0503020204020204" pitchFamily="34" charset="-122"/>
                </a:rPr>
              </a:br>
              <a:endParaRPr lang="zh-CN" altLang="en-US" sz="1200" b="1" dirty="0">
                <a:solidFill>
                  <a:schemeClr val="accent2"/>
                </a:solidFill>
                <a:latin typeface="微软雅黑" panose="020B0503020204020204" pitchFamily="34" charset="-122"/>
                <a:ea typeface="微软雅黑" panose="020B0503020204020204" pitchFamily="34" charset="-122"/>
              </a:endParaRPr>
            </a:p>
          </p:txBody>
        </p:sp>
      </p:grpSp>
      <p:grpSp>
        <p:nvGrpSpPr>
          <p:cNvPr id="46" name="组合 45"/>
          <p:cNvGrpSpPr/>
          <p:nvPr/>
        </p:nvGrpSpPr>
        <p:grpSpPr>
          <a:xfrm>
            <a:off x="4311501" y="2174907"/>
            <a:ext cx="3758702" cy="632157"/>
            <a:chOff x="4096885" y="2373780"/>
            <a:chExt cx="3758702" cy="632157"/>
          </a:xfrm>
        </p:grpSpPr>
        <p:sp>
          <p:nvSpPr>
            <p:cNvPr id="22" name="TextBox 47"/>
            <p:cNvSpPr txBox="1"/>
            <p:nvPr/>
          </p:nvSpPr>
          <p:spPr>
            <a:xfrm>
              <a:off x="4096885" y="2475022"/>
              <a:ext cx="549670" cy="530915"/>
            </a:xfrm>
            <a:prstGeom prst="rect">
              <a:avLst/>
            </a:prstGeom>
            <a:noFill/>
          </p:spPr>
          <p:txBody>
            <a:bodyPr wrap="none" anchor="ctr">
              <a:no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03</a:t>
              </a:r>
            </a:p>
          </p:txBody>
        </p:sp>
        <p:sp>
          <p:nvSpPr>
            <p:cNvPr id="24" name="TextBox 49"/>
            <p:cNvSpPr txBox="1"/>
            <p:nvPr/>
          </p:nvSpPr>
          <p:spPr>
            <a:xfrm>
              <a:off x="4883657" y="2373780"/>
              <a:ext cx="2971930" cy="597735"/>
            </a:xfrm>
            <a:prstGeom prst="rect">
              <a:avLst/>
            </a:prstGeom>
            <a:noFill/>
          </p:spPr>
          <p:txBody>
            <a:bodyPr wrap="none" lIns="360000" tIns="0" rIns="0" bIns="0" anchor="b" anchorCtr="0">
              <a:noAutofit/>
            </a:bodyPr>
            <a:lstStyle/>
            <a:p>
              <a:r>
                <a:rPr lang="zh-CN" altLang="en-US" sz="1600" b="1" dirty="0">
                  <a:solidFill>
                    <a:schemeClr val="accent4"/>
                  </a:solidFill>
                  <a:latin typeface="微软雅黑" panose="020B0503020204020204" pitchFamily="34" charset="-122"/>
                  <a:ea typeface="微软雅黑" panose="020B0503020204020204" pitchFamily="34" charset="-122"/>
                </a:rPr>
                <a:t>关键技术与实现难点</a:t>
              </a:r>
              <a:endParaRPr lang="en-US" altLang="zh-CN" sz="1600" b="1" dirty="0">
                <a:solidFill>
                  <a:schemeClr val="accent4"/>
                </a:solidFill>
                <a:latin typeface="微软雅黑" panose="020B0503020204020204" pitchFamily="34" charset="-122"/>
                <a:ea typeface="微软雅黑" panose="020B0503020204020204" pitchFamily="34" charset="-122"/>
              </a:endParaRPr>
            </a:p>
            <a:p>
              <a:r>
                <a:rPr lang="en-US" altLang="zh-CN" sz="1200" b="1" dirty="0">
                  <a:solidFill>
                    <a:schemeClr val="accent4"/>
                  </a:solidFill>
                  <a:latin typeface="微软雅黑" panose="020B0503020204020204" pitchFamily="34" charset="-122"/>
                  <a:ea typeface="微软雅黑" panose="020B0503020204020204" pitchFamily="34" charset="-122"/>
                </a:rPr>
                <a:t>( Tackling in Key Technologies)</a:t>
              </a:r>
              <a:endParaRPr lang="zh-CN" altLang="en-US" sz="1200" b="1" dirty="0">
                <a:solidFill>
                  <a:schemeClr val="accent4"/>
                </a:solidFill>
                <a:latin typeface="微软雅黑" panose="020B0503020204020204" pitchFamily="34" charset="-122"/>
                <a:ea typeface="微软雅黑" panose="020B0503020204020204" pitchFamily="34" charset="-122"/>
              </a:endParaRPr>
            </a:p>
          </p:txBody>
        </p:sp>
      </p:grpSp>
      <p:grpSp>
        <p:nvGrpSpPr>
          <p:cNvPr id="47" name="组合 46"/>
          <p:cNvGrpSpPr/>
          <p:nvPr/>
        </p:nvGrpSpPr>
        <p:grpSpPr>
          <a:xfrm>
            <a:off x="4296276" y="3003749"/>
            <a:ext cx="3773927" cy="608856"/>
            <a:chOff x="4081660" y="3240722"/>
            <a:chExt cx="3773927" cy="608856"/>
          </a:xfrm>
        </p:grpSpPr>
        <p:sp>
          <p:nvSpPr>
            <p:cNvPr id="18" name="TextBox 52"/>
            <p:cNvSpPr txBox="1"/>
            <p:nvPr/>
          </p:nvSpPr>
          <p:spPr>
            <a:xfrm>
              <a:off x="4081660" y="3318663"/>
              <a:ext cx="537647" cy="530915"/>
            </a:xfrm>
            <a:prstGeom prst="rect">
              <a:avLst/>
            </a:prstGeom>
            <a:noFill/>
          </p:spPr>
          <p:txBody>
            <a:bodyPr wrap="none" anchor="ctr">
              <a:no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04</a:t>
              </a:r>
            </a:p>
          </p:txBody>
        </p:sp>
        <p:sp>
          <p:nvSpPr>
            <p:cNvPr id="20" name="TextBox 54"/>
            <p:cNvSpPr txBox="1"/>
            <p:nvPr/>
          </p:nvSpPr>
          <p:spPr>
            <a:xfrm>
              <a:off x="4883655" y="3240722"/>
              <a:ext cx="2971932" cy="595976"/>
            </a:xfrm>
            <a:prstGeom prst="rect">
              <a:avLst/>
            </a:prstGeom>
            <a:noFill/>
          </p:spPr>
          <p:txBody>
            <a:bodyPr wrap="none" lIns="360000" tIns="0" rIns="0" bIns="0" anchor="b" anchorCtr="0">
              <a:noAutofit/>
            </a:bodyPr>
            <a:lstStyle/>
            <a:p>
              <a:r>
                <a:rPr lang="zh-CN" altLang="en-US" sz="1600" b="1" dirty="0">
                  <a:solidFill>
                    <a:schemeClr val="accent5"/>
                  </a:solidFill>
                  <a:latin typeface="微软雅黑" panose="020B0503020204020204" pitchFamily="34" charset="-122"/>
                  <a:ea typeface="微软雅黑" panose="020B0503020204020204" pitchFamily="34" charset="-122"/>
                </a:rPr>
                <a:t>研究成果与应用</a:t>
              </a:r>
              <a:endParaRPr lang="en-US" altLang="zh-CN" sz="1600" b="1" dirty="0">
                <a:solidFill>
                  <a:schemeClr val="accent5"/>
                </a:solidFill>
                <a:latin typeface="微软雅黑" panose="020B0503020204020204" pitchFamily="34" charset="-122"/>
                <a:ea typeface="微软雅黑" panose="020B0503020204020204" pitchFamily="34" charset="-122"/>
              </a:endParaRPr>
            </a:p>
            <a:p>
              <a:r>
                <a:rPr lang="en-US" altLang="zh-CN" sz="1200" b="1" dirty="0">
                  <a:solidFill>
                    <a:schemeClr val="accent5"/>
                  </a:solidFill>
                  <a:latin typeface="微软雅黑" panose="020B0503020204020204" pitchFamily="34" charset="-122"/>
                  <a:ea typeface="微软雅黑" panose="020B0503020204020204" pitchFamily="34" charset="-122"/>
                </a:rPr>
                <a:t>(Achievement &amp;Application</a:t>
              </a:r>
              <a:endParaRPr lang="zh-CN" altLang="en-US" sz="1200" b="1" dirty="0">
                <a:solidFill>
                  <a:schemeClr val="accent5"/>
                </a:solidFill>
                <a:latin typeface="微软雅黑" panose="020B0503020204020204" pitchFamily="34" charset="-122"/>
                <a:ea typeface="微软雅黑" panose="020B0503020204020204" pitchFamily="34" charset="-122"/>
              </a:endParaRPr>
            </a:p>
          </p:txBody>
        </p:sp>
      </p:grpSp>
      <p:grpSp>
        <p:nvGrpSpPr>
          <p:cNvPr id="48" name="组合 47"/>
          <p:cNvGrpSpPr/>
          <p:nvPr/>
        </p:nvGrpSpPr>
        <p:grpSpPr>
          <a:xfrm>
            <a:off x="4296276" y="3851335"/>
            <a:ext cx="3773925" cy="536525"/>
            <a:chOff x="4081660" y="4141648"/>
            <a:chExt cx="3773925" cy="536525"/>
          </a:xfrm>
        </p:grpSpPr>
        <p:sp>
          <p:nvSpPr>
            <p:cNvPr id="14" name="TextBox 57"/>
            <p:cNvSpPr txBox="1"/>
            <p:nvPr/>
          </p:nvSpPr>
          <p:spPr>
            <a:xfrm>
              <a:off x="4081660" y="4147008"/>
              <a:ext cx="552074" cy="530915"/>
            </a:xfrm>
            <a:prstGeom prst="rect">
              <a:avLst/>
            </a:prstGeom>
            <a:noFill/>
          </p:spPr>
          <p:txBody>
            <a:bodyPr wrap="none" anchor="ctr">
              <a:noAutofit/>
            </a:bodyPr>
            <a:lstStyle/>
            <a:p>
              <a:pPr algn="ctr"/>
              <a:r>
                <a:rPr lang="en-US" altLang="zh-CN" sz="2400" b="1" dirty="0">
                  <a:solidFill>
                    <a:schemeClr val="bg1"/>
                  </a:solidFill>
                  <a:latin typeface="微软雅黑" panose="020B0503020204020204" pitchFamily="34" charset="-122"/>
                  <a:ea typeface="微软雅黑" panose="020B0503020204020204" pitchFamily="34" charset="-122"/>
                </a:rPr>
                <a:t>05</a:t>
              </a:r>
            </a:p>
          </p:txBody>
        </p:sp>
        <p:sp>
          <p:nvSpPr>
            <p:cNvPr id="16" name="TextBox 59"/>
            <p:cNvSpPr txBox="1"/>
            <p:nvPr/>
          </p:nvSpPr>
          <p:spPr>
            <a:xfrm>
              <a:off x="4883655" y="4141648"/>
              <a:ext cx="2971930" cy="536525"/>
            </a:xfrm>
            <a:prstGeom prst="rect">
              <a:avLst/>
            </a:prstGeom>
            <a:noFill/>
          </p:spPr>
          <p:txBody>
            <a:bodyPr wrap="none" lIns="360000" tIns="0" rIns="0" bIns="0" anchor="b" anchorCtr="0">
              <a:noAutofit/>
            </a:bodyPr>
            <a:lstStyle/>
            <a:p>
              <a:r>
                <a:rPr lang="zh-CN" altLang="en-US" sz="1600" b="1" dirty="0">
                  <a:solidFill>
                    <a:schemeClr val="accent6"/>
                  </a:solidFill>
                  <a:latin typeface="微软雅黑" panose="020B0503020204020204" pitchFamily="34" charset="-122"/>
                  <a:ea typeface="微软雅黑" panose="020B0503020204020204" pitchFamily="34" charset="-122"/>
                </a:rPr>
                <a:t>论文总结</a:t>
              </a:r>
              <a:endParaRPr lang="en-US" altLang="zh-CN" sz="1600" b="1" dirty="0">
                <a:solidFill>
                  <a:schemeClr val="accent6"/>
                </a:solidFill>
                <a:latin typeface="微软雅黑" panose="020B0503020204020204" pitchFamily="34" charset="-122"/>
                <a:ea typeface="微软雅黑" panose="020B0503020204020204" pitchFamily="34" charset="-122"/>
              </a:endParaRPr>
            </a:p>
            <a:p>
              <a:r>
                <a:rPr lang="en-US" altLang="zh-CN" sz="1200" b="1" dirty="0">
                  <a:solidFill>
                    <a:schemeClr val="accent6"/>
                  </a:solidFill>
                  <a:latin typeface="微软雅黑" panose="020B0503020204020204" pitchFamily="34" charset="-122"/>
                  <a:ea typeface="微软雅黑" panose="020B0503020204020204" pitchFamily="34" charset="-122"/>
                </a:rPr>
                <a:t>(Summary)</a:t>
              </a:r>
              <a:endParaRPr lang="zh-CN" altLang="en-US" sz="1200" b="1" dirty="0">
                <a:solidFill>
                  <a:schemeClr val="accent6"/>
                </a:solidFill>
                <a:latin typeface="微软雅黑" panose="020B0503020204020204" pitchFamily="34" charset="-122"/>
                <a:ea typeface="微软雅黑" panose="020B0503020204020204" pitchFamily="34" charset="-122"/>
              </a:endParaRPr>
            </a:p>
          </p:txBody>
        </p:sp>
      </p:grpSp>
      <p:pic>
        <p:nvPicPr>
          <p:cNvPr id="50" name="图片 49" descr="33af44c9fe23df8286f99d06e678fd1b">
            <a:extLst>
              <a:ext uri="{FF2B5EF4-FFF2-40B4-BE49-F238E27FC236}">
                <a16:creationId xmlns:a16="http://schemas.microsoft.com/office/drawing/2014/main" id="{460EFCCE-4BED-429C-AF7A-4CDFC0278CC5}"/>
              </a:ext>
            </a:extLst>
          </p:cNvPr>
          <p:cNvPicPr>
            <a:picLocks noChangeAspect="1"/>
          </p:cNvPicPr>
          <p:nvPr/>
        </p:nvPicPr>
        <p:blipFill>
          <a:blip r:embed="rId3">
            <a:duotone>
              <a:prstClr val="black"/>
              <a:schemeClr val="accent4">
                <a:tint val="45000"/>
                <a:satMod val="400000"/>
              </a:schemeClr>
            </a:duotone>
          </a:blip>
          <a:stretch>
            <a:fillRect/>
          </a:stretch>
        </p:blipFill>
        <p:spPr>
          <a:xfrm rot="10800000">
            <a:off x="-379095" y="-248602"/>
            <a:ext cx="4018121" cy="3860006"/>
          </a:xfrm>
          <a:prstGeom prst="rect">
            <a:avLst/>
          </a:prstGeom>
        </p:spPr>
      </p:pic>
      <p:sp>
        <p:nvSpPr>
          <p:cNvPr id="49" name="TextBox 3">
            <a:extLst>
              <a:ext uri="{FF2B5EF4-FFF2-40B4-BE49-F238E27FC236}">
                <a16:creationId xmlns:a16="http://schemas.microsoft.com/office/drawing/2014/main" id="{591C826F-054C-40D5-964F-A9F4E00C20AD}"/>
              </a:ext>
            </a:extLst>
          </p:cNvPr>
          <p:cNvSpPr txBox="1"/>
          <p:nvPr/>
        </p:nvSpPr>
        <p:spPr>
          <a:xfrm>
            <a:off x="1827074" y="2640921"/>
            <a:ext cx="1515597" cy="969496"/>
          </a:xfrm>
          <a:prstGeom prst="rect">
            <a:avLst/>
          </a:prstGeom>
          <a:noFill/>
        </p:spPr>
        <p:txBody>
          <a:bodyPr wrap="square" rtlCol="0">
            <a:spAutoFit/>
          </a:bodyPr>
          <a:lstStyle/>
          <a:p>
            <a:pPr algn="ctr"/>
            <a:r>
              <a:rPr lang="zh-CN" altLang="en-US" sz="3600" b="1" dirty="0">
                <a:solidFill>
                  <a:schemeClr val="tx1">
                    <a:lumMod val="65000"/>
                    <a:lumOff val="35000"/>
                  </a:schemeClr>
                </a:solidFill>
                <a:latin typeface="微软雅黑" panose="020B0503020204020204" charset="-122"/>
                <a:ea typeface="微软雅黑" panose="020B0503020204020204" charset="-122"/>
              </a:rPr>
              <a:t>目录</a:t>
            </a:r>
          </a:p>
          <a:p>
            <a:pPr algn="ctr"/>
            <a:r>
              <a:rPr lang="en-US" altLang="zh-CN" sz="2100" b="1" dirty="0">
                <a:solidFill>
                  <a:schemeClr val="tx1">
                    <a:lumMod val="65000"/>
                    <a:lumOff val="35000"/>
                  </a:schemeClr>
                </a:solidFill>
                <a:latin typeface="微软雅黑" panose="020B0503020204020204" charset="-122"/>
                <a:ea typeface="微软雅黑" panose="020B0503020204020204" charset="-122"/>
              </a:rPr>
              <a:t>contents</a:t>
            </a:r>
          </a:p>
        </p:txBody>
      </p:sp>
    </p:spTree>
    <p:extLst>
      <p:ext uri="{BB962C8B-B14F-4D97-AF65-F5344CB8AC3E}">
        <p14:creationId xmlns:p14="http://schemas.microsoft.com/office/powerpoint/2010/main" val="164011100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0"/>
                                        </p:tgtEl>
                                        <p:attrNameLst>
                                          <p:attrName>style.visibility</p:attrName>
                                        </p:attrNameLst>
                                      </p:cBhvr>
                                      <p:to>
                                        <p:strVal val="visible"/>
                                      </p:to>
                                    </p:set>
                                    <p:animEffect transition="in" filter="fade">
                                      <p:cBhvr>
                                        <p:cTn id="7" dur="1000"/>
                                        <p:tgtEl>
                                          <p:spTgt spid="50"/>
                                        </p:tgtEl>
                                      </p:cBhvr>
                                    </p:animEffect>
                                    <p:anim calcmode="lin" valueType="num">
                                      <p:cBhvr>
                                        <p:cTn id="8" dur="1000" fill="hold"/>
                                        <p:tgtEl>
                                          <p:spTgt spid="50"/>
                                        </p:tgtEl>
                                        <p:attrNameLst>
                                          <p:attrName>ppt_x</p:attrName>
                                        </p:attrNameLst>
                                      </p:cBhvr>
                                      <p:tavLst>
                                        <p:tav tm="0">
                                          <p:val>
                                            <p:strVal val="#ppt_x"/>
                                          </p:val>
                                        </p:tav>
                                        <p:tav tm="100000">
                                          <p:val>
                                            <p:strVal val="#ppt_x"/>
                                          </p:val>
                                        </p:tav>
                                      </p:tavLst>
                                    </p:anim>
                                    <p:anim calcmode="lin" valueType="num">
                                      <p:cBhvr>
                                        <p:cTn id="9" dur="1000" fill="hold"/>
                                        <p:tgtEl>
                                          <p:spTgt spid="5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49"/>
                                        </p:tgtEl>
                                        <p:attrNameLst>
                                          <p:attrName>style.visibility</p:attrName>
                                        </p:attrNameLst>
                                      </p:cBhvr>
                                      <p:to>
                                        <p:strVal val="visible"/>
                                      </p:to>
                                    </p:set>
                                    <p:animEffect transition="in" filter="fade">
                                      <p:cBhvr>
                                        <p:cTn id="14" dur="1000"/>
                                        <p:tgtEl>
                                          <p:spTgt spid="49"/>
                                        </p:tgtEl>
                                      </p:cBhvr>
                                    </p:animEffect>
                                    <p:anim calcmode="lin" valueType="num">
                                      <p:cBhvr>
                                        <p:cTn id="15" dur="1000" fill="hold"/>
                                        <p:tgtEl>
                                          <p:spTgt spid="49"/>
                                        </p:tgtEl>
                                        <p:attrNameLst>
                                          <p:attrName>ppt_x</p:attrName>
                                        </p:attrNameLst>
                                      </p:cBhvr>
                                      <p:tavLst>
                                        <p:tav tm="0">
                                          <p:val>
                                            <p:strVal val="#ppt_x"/>
                                          </p:val>
                                        </p:tav>
                                        <p:tav tm="100000">
                                          <p:val>
                                            <p:strVal val="#ppt_x"/>
                                          </p:val>
                                        </p:tav>
                                      </p:tavLst>
                                    </p:anim>
                                    <p:anim calcmode="lin" valueType="num">
                                      <p:cBhvr>
                                        <p:cTn id="16" dur="1000" fill="hold"/>
                                        <p:tgtEl>
                                          <p:spTgt spid="49"/>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16" presetClass="entr" presetSubtype="37" fill="hold" grpId="0" nodeType="clickEffect">
                                  <p:stCondLst>
                                    <p:cond delay="0"/>
                                  </p:stCondLst>
                                  <p:childTnLst>
                                    <p:set>
                                      <p:cBhvr>
                                        <p:cTn id="20" dur="1" fill="hold">
                                          <p:stCondLst>
                                            <p:cond delay="0"/>
                                          </p:stCondLst>
                                        </p:cTn>
                                        <p:tgtEl>
                                          <p:spTgt spid="61"/>
                                        </p:tgtEl>
                                        <p:attrNameLst>
                                          <p:attrName>style.visibility</p:attrName>
                                        </p:attrNameLst>
                                      </p:cBhvr>
                                      <p:to>
                                        <p:strVal val="visible"/>
                                      </p:to>
                                    </p:set>
                                    <p:animEffect transition="in" filter="barn(outVertical)">
                                      <p:cBhvr>
                                        <p:cTn id="21" dur="500"/>
                                        <p:tgtEl>
                                          <p:spTgt spid="61"/>
                                        </p:tgtEl>
                                      </p:cBhvr>
                                    </p:animEffect>
                                  </p:childTnLst>
                                </p:cTn>
                              </p:par>
                              <p:par>
                                <p:cTn id="22" presetID="16" presetClass="entr" presetSubtype="37" fill="hold" grpId="0" nodeType="withEffect">
                                  <p:stCondLst>
                                    <p:cond delay="0"/>
                                  </p:stCondLst>
                                  <p:childTnLst>
                                    <p:set>
                                      <p:cBhvr>
                                        <p:cTn id="23" dur="1" fill="hold">
                                          <p:stCondLst>
                                            <p:cond delay="0"/>
                                          </p:stCondLst>
                                        </p:cTn>
                                        <p:tgtEl>
                                          <p:spTgt spid="60"/>
                                        </p:tgtEl>
                                        <p:attrNameLst>
                                          <p:attrName>style.visibility</p:attrName>
                                        </p:attrNameLst>
                                      </p:cBhvr>
                                      <p:to>
                                        <p:strVal val="visible"/>
                                      </p:to>
                                    </p:set>
                                    <p:animEffect transition="in" filter="barn(outVertical)">
                                      <p:cBhvr>
                                        <p:cTn id="24" dur="500"/>
                                        <p:tgtEl>
                                          <p:spTgt spid="60"/>
                                        </p:tgtEl>
                                      </p:cBhvr>
                                    </p:animEffect>
                                  </p:childTnLst>
                                </p:cTn>
                              </p:par>
                              <p:par>
                                <p:cTn id="25" presetID="16" presetClass="entr" presetSubtype="37" fill="hold" grpId="0" nodeType="withEffect">
                                  <p:stCondLst>
                                    <p:cond delay="0"/>
                                  </p:stCondLst>
                                  <p:childTnLst>
                                    <p:set>
                                      <p:cBhvr>
                                        <p:cTn id="26" dur="1" fill="hold">
                                          <p:stCondLst>
                                            <p:cond delay="0"/>
                                          </p:stCondLst>
                                        </p:cTn>
                                        <p:tgtEl>
                                          <p:spTgt spid="59"/>
                                        </p:tgtEl>
                                        <p:attrNameLst>
                                          <p:attrName>style.visibility</p:attrName>
                                        </p:attrNameLst>
                                      </p:cBhvr>
                                      <p:to>
                                        <p:strVal val="visible"/>
                                      </p:to>
                                    </p:set>
                                    <p:animEffect transition="in" filter="barn(outVertical)">
                                      <p:cBhvr>
                                        <p:cTn id="27" dur="500"/>
                                        <p:tgtEl>
                                          <p:spTgt spid="59"/>
                                        </p:tgtEl>
                                      </p:cBhvr>
                                    </p:animEffect>
                                  </p:childTnLst>
                                </p:cTn>
                              </p:par>
                              <p:par>
                                <p:cTn id="28" presetID="16" presetClass="entr" presetSubtype="37" fill="hold" grpId="0" nodeType="withEffect">
                                  <p:stCondLst>
                                    <p:cond delay="0"/>
                                  </p:stCondLst>
                                  <p:childTnLst>
                                    <p:set>
                                      <p:cBhvr>
                                        <p:cTn id="29" dur="1" fill="hold">
                                          <p:stCondLst>
                                            <p:cond delay="0"/>
                                          </p:stCondLst>
                                        </p:cTn>
                                        <p:tgtEl>
                                          <p:spTgt spid="57"/>
                                        </p:tgtEl>
                                        <p:attrNameLst>
                                          <p:attrName>style.visibility</p:attrName>
                                        </p:attrNameLst>
                                      </p:cBhvr>
                                      <p:to>
                                        <p:strVal val="visible"/>
                                      </p:to>
                                    </p:set>
                                    <p:animEffect transition="in" filter="barn(outVertical)">
                                      <p:cBhvr>
                                        <p:cTn id="30" dur="500"/>
                                        <p:tgtEl>
                                          <p:spTgt spid="57"/>
                                        </p:tgtEl>
                                      </p:cBhvr>
                                    </p:animEffect>
                                  </p:childTnLst>
                                </p:cTn>
                              </p:par>
                              <p:par>
                                <p:cTn id="31" presetID="16" presetClass="entr" presetSubtype="37" fill="hold" grpId="0" nodeType="withEffect">
                                  <p:stCondLst>
                                    <p:cond delay="0"/>
                                  </p:stCondLst>
                                  <p:childTnLst>
                                    <p:set>
                                      <p:cBhvr>
                                        <p:cTn id="32" dur="1" fill="hold">
                                          <p:stCondLst>
                                            <p:cond delay="0"/>
                                          </p:stCondLst>
                                        </p:cTn>
                                        <p:tgtEl>
                                          <p:spTgt spid="52"/>
                                        </p:tgtEl>
                                        <p:attrNameLst>
                                          <p:attrName>style.visibility</p:attrName>
                                        </p:attrNameLst>
                                      </p:cBhvr>
                                      <p:to>
                                        <p:strVal val="visible"/>
                                      </p:to>
                                    </p:set>
                                    <p:animEffect transition="in" filter="barn(outVertical)">
                                      <p:cBhvr>
                                        <p:cTn id="33" dur="500"/>
                                        <p:tgtEl>
                                          <p:spTgt spid="52"/>
                                        </p:tgtEl>
                                      </p:cBhvr>
                                    </p:animEffect>
                                  </p:childTnLst>
                                </p:cTn>
                              </p:par>
                              <p:par>
                                <p:cTn id="34" presetID="16" presetClass="entr" presetSubtype="37" fill="hold" nodeType="withEffect">
                                  <p:stCondLst>
                                    <p:cond delay="0"/>
                                  </p:stCondLst>
                                  <p:childTnLst>
                                    <p:set>
                                      <p:cBhvr>
                                        <p:cTn id="35" dur="1" fill="hold">
                                          <p:stCondLst>
                                            <p:cond delay="0"/>
                                          </p:stCondLst>
                                        </p:cTn>
                                        <p:tgtEl>
                                          <p:spTgt spid="44"/>
                                        </p:tgtEl>
                                        <p:attrNameLst>
                                          <p:attrName>style.visibility</p:attrName>
                                        </p:attrNameLst>
                                      </p:cBhvr>
                                      <p:to>
                                        <p:strVal val="visible"/>
                                      </p:to>
                                    </p:set>
                                    <p:animEffect transition="in" filter="barn(outVertical)">
                                      <p:cBhvr>
                                        <p:cTn id="36" dur="500"/>
                                        <p:tgtEl>
                                          <p:spTgt spid="44"/>
                                        </p:tgtEl>
                                      </p:cBhvr>
                                    </p:animEffect>
                                  </p:childTnLst>
                                </p:cTn>
                              </p:par>
                              <p:par>
                                <p:cTn id="37" presetID="16" presetClass="entr" presetSubtype="37" fill="hold" nodeType="withEffect">
                                  <p:stCondLst>
                                    <p:cond delay="0"/>
                                  </p:stCondLst>
                                  <p:childTnLst>
                                    <p:set>
                                      <p:cBhvr>
                                        <p:cTn id="38" dur="1" fill="hold">
                                          <p:stCondLst>
                                            <p:cond delay="0"/>
                                          </p:stCondLst>
                                        </p:cTn>
                                        <p:tgtEl>
                                          <p:spTgt spid="45"/>
                                        </p:tgtEl>
                                        <p:attrNameLst>
                                          <p:attrName>style.visibility</p:attrName>
                                        </p:attrNameLst>
                                      </p:cBhvr>
                                      <p:to>
                                        <p:strVal val="visible"/>
                                      </p:to>
                                    </p:set>
                                    <p:animEffect transition="in" filter="barn(outVertical)">
                                      <p:cBhvr>
                                        <p:cTn id="39" dur="500"/>
                                        <p:tgtEl>
                                          <p:spTgt spid="45"/>
                                        </p:tgtEl>
                                      </p:cBhvr>
                                    </p:animEffect>
                                  </p:childTnLst>
                                </p:cTn>
                              </p:par>
                              <p:par>
                                <p:cTn id="40" presetID="16" presetClass="entr" presetSubtype="37" fill="hold" nodeType="withEffect">
                                  <p:stCondLst>
                                    <p:cond delay="0"/>
                                  </p:stCondLst>
                                  <p:childTnLst>
                                    <p:set>
                                      <p:cBhvr>
                                        <p:cTn id="41" dur="1" fill="hold">
                                          <p:stCondLst>
                                            <p:cond delay="0"/>
                                          </p:stCondLst>
                                        </p:cTn>
                                        <p:tgtEl>
                                          <p:spTgt spid="46"/>
                                        </p:tgtEl>
                                        <p:attrNameLst>
                                          <p:attrName>style.visibility</p:attrName>
                                        </p:attrNameLst>
                                      </p:cBhvr>
                                      <p:to>
                                        <p:strVal val="visible"/>
                                      </p:to>
                                    </p:set>
                                    <p:animEffect transition="in" filter="barn(outVertical)">
                                      <p:cBhvr>
                                        <p:cTn id="42" dur="500"/>
                                        <p:tgtEl>
                                          <p:spTgt spid="46"/>
                                        </p:tgtEl>
                                      </p:cBhvr>
                                    </p:animEffect>
                                  </p:childTnLst>
                                </p:cTn>
                              </p:par>
                              <p:par>
                                <p:cTn id="43" presetID="16" presetClass="entr" presetSubtype="37" fill="hold" nodeType="withEffect">
                                  <p:stCondLst>
                                    <p:cond delay="0"/>
                                  </p:stCondLst>
                                  <p:childTnLst>
                                    <p:set>
                                      <p:cBhvr>
                                        <p:cTn id="44" dur="1" fill="hold">
                                          <p:stCondLst>
                                            <p:cond delay="0"/>
                                          </p:stCondLst>
                                        </p:cTn>
                                        <p:tgtEl>
                                          <p:spTgt spid="47"/>
                                        </p:tgtEl>
                                        <p:attrNameLst>
                                          <p:attrName>style.visibility</p:attrName>
                                        </p:attrNameLst>
                                      </p:cBhvr>
                                      <p:to>
                                        <p:strVal val="visible"/>
                                      </p:to>
                                    </p:set>
                                    <p:animEffect transition="in" filter="barn(outVertical)">
                                      <p:cBhvr>
                                        <p:cTn id="45" dur="500"/>
                                        <p:tgtEl>
                                          <p:spTgt spid="47"/>
                                        </p:tgtEl>
                                      </p:cBhvr>
                                    </p:animEffect>
                                  </p:childTnLst>
                                </p:cTn>
                              </p:par>
                              <p:par>
                                <p:cTn id="46" presetID="16" presetClass="entr" presetSubtype="37" fill="hold" nodeType="withEffect">
                                  <p:stCondLst>
                                    <p:cond delay="0"/>
                                  </p:stCondLst>
                                  <p:childTnLst>
                                    <p:set>
                                      <p:cBhvr>
                                        <p:cTn id="47" dur="1" fill="hold">
                                          <p:stCondLst>
                                            <p:cond delay="0"/>
                                          </p:stCondLst>
                                        </p:cTn>
                                        <p:tgtEl>
                                          <p:spTgt spid="48"/>
                                        </p:tgtEl>
                                        <p:attrNameLst>
                                          <p:attrName>style.visibility</p:attrName>
                                        </p:attrNameLst>
                                      </p:cBhvr>
                                      <p:to>
                                        <p:strVal val="visible"/>
                                      </p:to>
                                    </p:set>
                                    <p:animEffect transition="in" filter="barn(outVertical)">
                                      <p:cBhvr>
                                        <p:cTn id="48" dur="500"/>
                                        <p:tgtEl>
                                          <p:spTgt spid="4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animBg="1"/>
      <p:bldP spid="60" grpId="0" animBg="1"/>
      <p:bldP spid="59" grpId="0" animBg="1"/>
      <p:bldP spid="57" grpId="0" animBg="1"/>
      <p:bldP spid="52" grpId="0" animBg="1"/>
      <p:bldP spid="4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9"/>
          <p:cNvSpPr txBox="1"/>
          <p:nvPr/>
        </p:nvSpPr>
        <p:spPr>
          <a:xfrm>
            <a:off x="0" y="1445098"/>
            <a:ext cx="5866623" cy="1015663"/>
          </a:xfrm>
          <a:prstGeom prst="rect">
            <a:avLst/>
          </a:prstGeom>
          <a:noFill/>
        </p:spPr>
        <p:txBody>
          <a:bodyPr wrap="square" rtlCol="0">
            <a:spAutoFit/>
          </a:bodyPr>
          <a:lstStyle/>
          <a:p>
            <a:r>
              <a:rPr lang="zh-CN" altLang="en-US" sz="6000" b="1" dirty="0">
                <a:solidFill>
                  <a:srgbClr val="335B74"/>
                </a:solidFill>
                <a:latin typeface="方正正大黑简体" panose="02000000000000000000" pitchFamily="2" charset="-122"/>
                <a:ea typeface="方正正大黑简体" panose="02000000000000000000" pitchFamily="2" charset="-122"/>
              </a:rPr>
              <a:t>江西中医药大学</a:t>
            </a:r>
            <a:endParaRPr lang="en-US" altLang="zh-CN" sz="6000" b="1" dirty="0">
              <a:solidFill>
                <a:srgbClr val="335B74"/>
              </a:solidFill>
              <a:latin typeface="方正正大黑简体" panose="02000000000000000000" pitchFamily="2" charset="-122"/>
              <a:ea typeface="方正正大黑简体" panose="02000000000000000000" pitchFamily="2" charset="-122"/>
            </a:endParaRPr>
          </a:p>
        </p:txBody>
      </p:sp>
      <p:sp>
        <p:nvSpPr>
          <p:cNvPr id="11" name="文本框 10"/>
          <p:cNvSpPr txBox="1"/>
          <p:nvPr/>
        </p:nvSpPr>
        <p:spPr>
          <a:xfrm>
            <a:off x="585515" y="2309462"/>
            <a:ext cx="5102543" cy="646331"/>
          </a:xfrm>
          <a:prstGeom prst="rect">
            <a:avLst/>
          </a:prstGeom>
          <a:noFill/>
        </p:spPr>
        <p:txBody>
          <a:bodyPr wrap="square" rtlCol="0">
            <a:spAutoFit/>
          </a:bodyPr>
          <a:lstStyle/>
          <a:p>
            <a:r>
              <a:rPr lang="zh-CN" altLang="en-US" sz="3600" b="1" dirty="0">
                <a:solidFill>
                  <a:schemeClr val="bg1">
                    <a:lumMod val="50000"/>
                  </a:schemeClr>
                </a:solidFill>
                <a:latin typeface="微软雅黑" panose="020B0503020204020204" pitchFamily="34" charset="-122"/>
                <a:ea typeface="微软雅黑" panose="020B0503020204020204" pitchFamily="34" charset="-122"/>
              </a:rPr>
              <a:t>谢谢聆听  恳谢恩师</a:t>
            </a:r>
          </a:p>
        </p:txBody>
      </p:sp>
      <p:sp>
        <p:nvSpPr>
          <p:cNvPr id="13" name="矩形 12"/>
          <p:cNvSpPr/>
          <p:nvPr/>
        </p:nvSpPr>
        <p:spPr>
          <a:xfrm>
            <a:off x="683418" y="3529965"/>
            <a:ext cx="4100075" cy="397669"/>
          </a:xfrm>
          <a:prstGeom prst="rect">
            <a:avLst/>
          </a:prstGeom>
          <a:solidFill>
            <a:srgbClr val="51718D"/>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 name="矩形 29" descr="e7d195523061f1c021b92b3d25e54ab5e788c0576048880950C3AFFA1066A7153250F1349197BA8C5246BA9D557EC0274B8DA272D2431748978789E76D2CD7D1F11E7447C1D163F5D9CA1CD35DC7B6F0FFA3D66467BAE7C14FE869A837C1E39FB23BF3059C959301C16FA617AB6F15A687D6E703783DD4D83CCE8CB0A27A0D15A4A6B80C6EB515DF9C8660C3E3F8A3AC"/>
          <p:cNvSpPr/>
          <p:nvPr/>
        </p:nvSpPr>
        <p:spPr>
          <a:xfrm>
            <a:off x="801053" y="3563482"/>
            <a:ext cx="4553426" cy="338554"/>
          </a:xfrm>
          <a:prstGeom prst="rect">
            <a:avLst/>
          </a:prstGeom>
        </p:spPr>
        <p:txBody>
          <a:bodyPr wrap="square">
            <a:spAutoFit/>
          </a:bodyPr>
          <a:lstStyle/>
          <a:p>
            <a:r>
              <a:rPr lang="zh-CN" altLang="en-US" sz="1600" b="1" dirty="0">
                <a:solidFill>
                  <a:schemeClr val="bg1"/>
                </a:solidFill>
                <a:latin typeface="微软雅黑" panose="020B0503020204020204" pitchFamily="34" charset="-122"/>
                <a:ea typeface="微软雅黑" panose="020B0503020204020204" pitchFamily="34" charset="-122"/>
              </a:rPr>
              <a:t>答辩人：徐博亮     导师</a:t>
            </a:r>
            <a:r>
              <a:rPr lang="zh-CN" altLang="en-US" sz="1600" b="1">
                <a:solidFill>
                  <a:schemeClr val="bg1"/>
                </a:solidFill>
                <a:latin typeface="微软雅黑" panose="020B0503020204020204" pitchFamily="34" charset="-122"/>
                <a:ea typeface="微软雅黑" panose="020B0503020204020204" pitchFamily="34" charset="-122"/>
              </a:rPr>
              <a:t>：章新友</a:t>
            </a:r>
            <a:endParaRPr lang="zh-CN" altLang="en-US" sz="1600" b="1" dirty="0">
              <a:solidFill>
                <a:schemeClr val="bg1"/>
              </a:solidFill>
              <a:latin typeface="微软雅黑" panose="020B0503020204020204" pitchFamily="34" charset="-122"/>
              <a:ea typeface="微软雅黑" panose="020B0503020204020204" pitchFamily="34" charset="-122"/>
            </a:endParaRPr>
          </a:p>
        </p:txBody>
      </p:sp>
      <p:pic>
        <p:nvPicPr>
          <p:cNvPr id="15" name="图片 14" descr="33af44c9fe23df8286f99d06e678fd1b">
            <a:extLst>
              <a:ext uri="{FF2B5EF4-FFF2-40B4-BE49-F238E27FC236}">
                <a16:creationId xmlns:a16="http://schemas.microsoft.com/office/drawing/2014/main" id="{5186D39D-2BCB-486F-904B-96DE3DF0B809}"/>
              </a:ext>
            </a:extLst>
          </p:cNvPr>
          <p:cNvPicPr>
            <a:picLocks noChangeAspect="1"/>
          </p:cNvPicPr>
          <p:nvPr/>
        </p:nvPicPr>
        <p:blipFill>
          <a:blip r:embed="rId3">
            <a:duotone>
              <a:prstClr val="black"/>
              <a:schemeClr val="accent4">
                <a:tint val="45000"/>
                <a:satMod val="400000"/>
              </a:schemeClr>
            </a:duotone>
          </a:blip>
          <a:stretch>
            <a:fillRect/>
          </a:stretch>
        </p:blipFill>
        <p:spPr>
          <a:xfrm rot="10800000">
            <a:off x="5036978" y="0"/>
            <a:ext cx="4230470" cy="4063999"/>
          </a:xfrm>
          <a:prstGeom prst="rect">
            <a:avLst/>
          </a:prstGeom>
        </p:spPr>
      </p:pic>
    </p:spTree>
    <p:extLst>
      <p:ext uri="{BB962C8B-B14F-4D97-AF65-F5344CB8AC3E}">
        <p14:creationId xmlns:p14="http://schemas.microsoft.com/office/powerpoint/2010/main" val="289661437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blinds(horizontal)">
                                      <p:cBhvr>
                                        <p:cTn id="7" dur="500"/>
                                        <p:tgtEl>
                                          <p:spTgt spid="10"/>
                                        </p:tgtEl>
                                      </p:cBhvr>
                                    </p:animEffect>
                                  </p:childTnLst>
                                </p:cTn>
                              </p:par>
                            </p:childTnLst>
                          </p:cTn>
                        </p:par>
                      </p:childTnLst>
                    </p:cTn>
                  </p:par>
                  <p:par>
                    <p:cTn id="8" fill="hold">
                      <p:stCondLst>
                        <p:cond delay="indefinite"/>
                      </p:stCondLst>
                      <p:childTnLst>
                        <p:par>
                          <p:cTn id="9" fill="hold">
                            <p:stCondLst>
                              <p:cond delay="0"/>
                            </p:stCondLst>
                            <p:childTnLst>
                              <p:par>
                                <p:cTn id="10" presetID="3" presetClass="entr" presetSubtype="10" fill="hold" grpId="0" nodeType="click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blinds(horizontal)">
                                      <p:cBhvr>
                                        <p:cTn id="12" dur="500"/>
                                        <p:tgtEl>
                                          <p:spTgt spid="11"/>
                                        </p:tgtEl>
                                      </p:cBhvr>
                                    </p:animEffect>
                                  </p:childTnLst>
                                </p:cTn>
                              </p:par>
                            </p:childTnLst>
                          </p:cTn>
                        </p:par>
                      </p:childTnLst>
                    </p:cTn>
                  </p:par>
                  <p:par>
                    <p:cTn id="13" fill="hold">
                      <p:stCondLst>
                        <p:cond delay="indefinite"/>
                      </p:stCondLst>
                      <p:childTnLst>
                        <p:par>
                          <p:cTn id="14" fill="hold">
                            <p:stCondLst>
                              <p:cond delay="0"/>
                            </p:stCondLst>
                            <p:childTnLst>
                              <p:par>
                                <p:cTn id="15" presetID="3" presetClass="entr" presetSubtype="10" fill="hold" grpId="0" nodeType="clickEffect">
                                  <p:stCondLst>
                                    <p:cond delay="0"/>
                                  </p:stCondLst>
                                  <p:childTnLst>
                                    <p:set>
                                      <p:cBhvr>
                                        <p:cTn id="16" dur="1" fill="hold">
                                          <p:stCondLst>
                                            <p:cond delay="0"/>
                                          </p:stCondLst>
                                        </p:cTn>
                                        <p:tgtEl>
                                          <p:spTgt spid="30"/>
                                        </p:tgtEl>
                                        <p:attrNameLst>
                                          <p:attrName>style.visibility</p:attrName>
                                        </p:attrNameLst>
                                      </p:cBhvr>
                                      <p:to>
                                        <p:strVal val="visible"/>
                                      </p:to>
                                    </p:set>
                                    <p:animEffect transition="in" filter="blinds(horizontal)">
                                      <p:cBhvr>
                                        <p:cTn id="17" dur="500"/>
                                        <p:tgtEl>
                                          <p:spTgt spid="30"/>
                                        </p:tgtEl>
                                      </p:cBhvr>
                                    </p:animEffect>
                                  </p:childTnLst>
                                </p:cTn>
                              </p:par>
                            </p:childTnLst>
                          </p:cTn>
                        </p:par>
                      </p:childTnLst>
                    </p:cTn>
                  </p:par>
                  <p:par>
                    <p:cTn id="18" fill="hold">
                      <p:stCondLst>
                        <p:cond delay="indefinite"/>
                      </p:stCondLst>
                      <p:childTnLst>
                        <p:par>
                          <p:cTn id="19" fill="hold">
                            <p:stCondLst>
                              <p:cond delay="0"/>
                            </p:stCondLst>
                            <p:childTnLst>
                              <p:par>
                                <p:cTn id="20" presetID="3" presetClass="entr" presetSubtype="10"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blinds(horizontal)">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1" grpId="0"/>
      <p:bldP spid="13" grpId="0" animBg="1"/>
      <p:bldP spid="30"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34"/>
          <p:cNvSpPr txBox="1"/>
          <p:nvPr/>
        </p:nvSpPr>
        <p:spPr>
          <a:xfrm>
            <a:off x="6322516" y="664727"/>
            <a:ext cx="1675130" cy="1731244"/>
          </a:xfrm>
          <a:prstGeom prst="rect">
            <a:avLst/>
          </a:prstGeom>
          <a:noFill/>
        </p:spPr>
        <p:txBody>
          <a:bodyPr wrap="square" anchor="ctr">
            <a:normAutofit fontScale="92500"/>
          </a:bodyPr>
          <a:lstStyle/>
          <a:p>
            <a:pPr algn="ctr"/>
            <a:r>
              <a:rPr lang="en-US" altLang="zh-CN" sz="9600" b="1" dirty="0">
                <a:solidFill>
                  <a:schemeClr val="accent6"/>
                </a:solidFill>
                <a:latin typeface="微软雅黑" panose="020B0503020204020204" pitchFamily="34" charset="-122"/>
                <a:ea typeface="微软雅黑" panose="020B0503020204020204" pitchFamily="34" charset="-122"/>
              </a:rPr>
              <a:t>01</a:t>
            </a:r>
            <a:endParaRPr lang="zh-CN" altLang="en-US" sz="9600" b="1" dirty="0">
              <a:solidFill>
                <a:schemeClr val="accent6"/>
              </a:solidFill>
              <a:latin typeface="微软雅黑" panose="020B0503020204020204" pitchFamily="34" charset="-122"/>
              <a:ea typeface="微软雅黑" panose="020B0503020204020204" pitchFamily="34" charset="-122"/>
            </a:endParaRPr>
          </a:p>
        </p:txBody>
      </p:sp>
      <p:sp>
        <p:nvSpPr>
          <p:cNvPr id="18" name="TextBox 39"/>
          <p:cNvSpPr txBox="1"/>
          <p:nvPr/>
        </p:nvSpPr>
        <p:spPr>
          <a:xfrm>
            <a:off x="1019869" y="1675312"/>
            <a:ext cx="4051324" cy="622364"/>
          </a:xfrm>
          <a:prstGeom prst="rect">
            <a:avLst/>
          </a:prstGeom>
          <a:noFill/>
        </p:spPr>
        <p:txBody>
          <a:bodyPr wrap="none" lIns="360000" tIns="0" rIns="0" bIns="0" anchor="b" anchorCtr="0">
            <a:noAutofit/>
          </a:bodyPr>
          <a:lstStyle/>
          <a:p>
            <a:r>
              <a:rPr lang="zh-CN" altLang="en-US" sz="3600" b="1" dirty="0">
                <a:solidFill>
                  <a:schemeClr val="accent1"/>
                </a:solidFill>
                <a:latin typeface="微软雅黑" panose="020B0503020204020204" pitchFamily="34" charset="-122"/>
                <a:ea typeface="微软雅黑" panose="020B0503020204020204" pitchFamily="34" charset="-122"/>
              </a:rPr>
              <a:t>选题背景及意义</a:t>
            </a:r>
            <a:endParaRPr lang="en-US" altLang="zh-CN" sz="3600" b="1" dirty="0">
              <a:solidFill>
                <a:schemeClr val="accent1"/>
              </a:solidFill>
              <a:latin typeface="微软雅黑" panose="020B0503020204020204" pitchFamily="34" charset="-122"/>
              <a:ea typeface="微软雅黑" panose="020B0503020204020204" pitchFamily="34" charset="-122"/>
            </a:endParaRPr>
          </a:p>
          <a:p>
            <a:r>
              <a:rPr lang="en-US" altLang="zh-CN" b="1" dirty="0">
                <a:solidFill>
                  <a:schemeClr val="accent1"/>
                </a:solidFill>
                <a:latin typeface="微软雅黑" panose="020B0503020204020204" pitchFamily="34" charset="-122"/>
                <a:ea typeface="微软雅黑" panose="020B0503020204020204" pitchFamily="34" charset="-122"/>
              </a:rPr>
              <a:t>(Background &amp;Significance)</a:t>
            </a:r>
            <a:endParaRPr lang="zh-CN" altLang="en-US" b="1" dirty="0">
              <a:solidFill>
                <a:schemeClr val="accent1"/>
              </a:solidFill>
              <a:latin typeface="微软雅黑" panose="020B0503020204020204" pitchFamily="34" charset="-122"/>
              <a:ea typeface="微软雅黑" panose="020B0503020204020204" pitchFamily="34" charset="-122"/>
            </a:endParaRPr>
          </a:p>
        </p:txBody>
      </p:sp>
      <p:sp>
        <p:nvSpPr>
          <p:cNvPr id="19" name="文本框 18"/>
          <p:cNvSpPr txBox="1"/>
          <p:nvPr/>
        </p:nvSpPr>
        <p:spPr>
          <a:xfrm>
            <a:off x="2032311" y="2423797"/>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内容摘要</a:t>
            </a:r>
          </a:p>
        </p:txBody>
      </p:sp>
      <p:sp>
        <p:nvSpPr>
          <p:cNvPr id="20" name="文本框 19"/>
          <p:cNvSpPr txBox="1"/>
          <p:nvPr/>
        </p:nvSpPr>
        <p:spPr>
          <a:xfrm>
            <a:off x="2032311" y="2926938"/>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选题背景</a:t>
            </a:r>
          </a:p>
        </p:txBody>
      </p:sp>
      <p:sp>
        <p:nvSpPr>
          <p:cNvPr id="21" name="文本框 20"/>
          <p:cNvSpPr txBox="1"/>
          <p:nvPr/>
        </p:nvSpPr>
        <p:spPr>
          <a:xfrm>
            <a:off x="2032311" y="3430079"/>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研究意义</a:t>
            </a:r>
          </a:p>
        </p:txBody>
      </p:sp>
      <p:pic>
        <p:nvPicPr>
          <p:cNvPr id="22" name="图片 21" descr="33af44c9fe23df8286f99d06e678fd1b">
            <a:extLst>
              <a:ext uri="{FF2B5EF4-FFF2-40B4-BE49-F238E27FC236}">
                <a16:creationId xmlns:a16="http://schemas.microsoft.com/office/drawing/2014/main" id="{AD20C445-A640-4CA1-9EF6-1D0C77BE56E4}"/>
              </a:ext>
            </a:extLst>
          </p:cNvPr>
          <p:cNvPicPr>
            <a:picLocks noChangeAspect="1"/>
          </p:cNvPicPr>
          <p:nvPr/>
        </p:nvPicPr>
        <p:blipFill>
          <a:blip r:embed="rId3"/>
          <a:stretch>
            <a:fillRect/>
          </a:stretch>
        </p:blipFill>
        <p:spPr>
          <a:xfrm rot="13505325">
            <a:off x="6492319" y="1811664"/>
            <a:ext cx="5376448" cy="5164882"/>
          </a:xfrm>
          <a:prstGeom prst="rect">
            <a:avLst/>
          </a:prstGeom>
        </p:spPr>
      </p:pic>
      <p:pic>
        <p:nvPicPr>
          <p:cNvPr id="8" name="图片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996" y="0"/>
            <a:ext cx="2750949" cy="639590"/>
          </a:xfrm>
          <a:prstGeom prst="rect">
            <a:avLst/>
          </a:prstGeom>
        </p:spPr>
      </p:pic>
    </p:spTree>
    <p:extLst>
      <p:ext uri="{BB962C8B-B14F-4D97-AF65-F5344CB8AC3E}">
        <p14:creationId xmlns:p14="http://schemas.microsoft.com/office/powerpoint/2010/main" val="4150615867"/>
      </p:ext>
    </p:extLst>
  </p:cSld>
  <p:clrMapOvr>
    <a:masterClrMapping/>
  </p:clrMapOvr>
  <p:transition spd="slow">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0" y="133350"/>
            <a:ext cx="9144000" cy="457200"/>
            <a:chOff x="0" y="133350"/>
            <a:chExt cx="9144000" cy="45720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6976110" y="25919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378661"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57399"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159950"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8516302"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椭圆 3"/>
          <p:cNvSpPr/>
          <p:nvPr/>
        </p:nvSpPr>
        <p:spPr>
          <a:xfrm>
            <a:off x="247058" y="179071"/>
            <a:ext cx="384810" cy="3848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4"/>
                </a:solidFill>
                <a:latin typeface="微软雅黑" panose="020B0503020204020204" pitchFamily="34" charset="-122"/>
                <a:ea typeface="微软雅黑" panose="020B0503020204020204" pitchFamily="34" charset="-122"/>
              </a:rPr>
              <a:t>1</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5" name="矩形 4"/>
          <p:cNvSpPr/>
          <p:nvPr/>
        </p:nvSpPr>
        <p:spPr>
          <a:xfrm>
            <a:off x="738053" y="163831"/>
            <a:ext cx="1980029"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选题背景及意义</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2824267" y="205978"/>
            <a:ext cx="3257687"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Background &amp;Significance</a:t>
            </a:r>
            <a:endParaRPr lang="zh-CN" altLang="en-US" dirty="0">
              <a:solidFill>
                <a:schemeClr val="bg1"/>
              </a:solidFill>
            </a:endParaRPr>
          </a:p>
        </p:txBody>
      </p:sp>
      <p:sp>
        <p:nvSpPr>
          <p:cNvPr id="7" name="矩形 6"/>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0" y="4764643"/>
            <a:ext cx="9144000" cy="369332"/>
            <a:chOff x="0" y="4764643"/>
            <a:chExt cx="9144000" cy="369332"/>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8602980" y="4764643"/>
              <a:ext cx="54102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03</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10" name="文本框 9"/>
          <p:cNvSpPr txBox="1"/>
          <p:nvPr/>
        </p:nvSpPr>
        <p:spPr>
          <a:xfrm>
            <a:off x="439463" y="697230"/>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accent4"/>
                </a:solidFill>
                <a:latin typeface="微软雅黑" panose="020B0503020204020204" pitchFamily="34" charset="-122"/>
                <a:ea typeface="微软雅黑" panose="020B0503020204020204" pitchFamily="34" charset="-122"/>
              </a:rPr>
              <a:t>内容摘要</a:t>
            </a:r>
          </a:p>
        </p:txBody>
      </p:sp>
      <p:sp>
        <p:nvSpPr>
          <p:cNvPr id="28" name="Rectangle 25"/>
          <p:cNvSpPr/>
          <p:nvPr/>
        </p:nvSpPr>
        <p:spPr>
          <a:xfrm>
            <a:off x="439463" y="1286000"/>
            <a:ext cx="7476102" cy="2935064"/>
          </a:xfrm>
          <a:prstGeom prst="rect">
            <a:avLst/>
          </a:prstGeom>
        </p:spPr>
        <p:txBody>
          <a:bodyPr wrap="square" lIns="144000" rIns="144000">
            <a:noAutofit/>
          </a:bodyPr>
          <a:lstStyle/>
          <a:p>
            <a:r>
              <a:rPr lang="en-US" altLang="zh-CN" dirty="0"/>
              <a:t>	</a:t>
            </a:r>
            <a:r>
              <a:rPr lang="zh-CN" altLang="zh-CN" sz="1600" dirty="0"/>
              <a:t>社会对儿童健康问题的关注度持续升高，医疗信息化进程不断加速，在此背景下儿童健康管理在实际应用里的地位变得越发关键，本研究围绕构建一套适合日常管理场景的儿童健康跟踪管理系统进行，系统开发时选用</a:t>
            </a:r>
            <a:r>
              <a:rPr lang="en-US" altLang="zh-CN" sz="1600" dirty="0"/>
              <a:t>Vue3</a:t>
            </a:r>
            <a:r>
              <a:rPr lang="zh-CN" altLang="zh-CN" sz="1600" dirty="0"/>
              <a:t>作为前端框架，</a:t>
            </a:r>
            <a:r>
              <a:rPr lang="en-US" altLang="zh-CN" sz="1600" dirty="0"/>
              <a:t>Spring Boot</a:t>
            </a:r>
            <a:r>
              <a:rPr lang="zh-CN" altLang="zh-CN" sz="1600" dirty="0"/>
              <a:t>作为后端支撑技术，还配合</a:t>
            </a:r>
            <a:r>
              <a:rPr lang="en-US" altLang="zh-CN" sz="1600" dirty="0"/>
              <a:t>MySQL</a:t>
            </a:r>
            <a:r>
              <a:rPr lang="zh-CN" altLang="zh-CN" sz="1600" dirty="0"/>
              <a:t>数据库完成数据持久化设计。系统设计的最关键的是实现对儿童健康相关信息的全面记录以及动态跟踪，支持生长发育、营养摄入、体温变化、疫苗接种等多个维度的数据管理功能，可协助家长及医务人员更高效地掌握儿童健康状况，前端界面基于</a:t>
            </a:r>
            <a:r>
              <a:rPr lang="en-US" altLang="zh-CN" sz="1600" dirty="0"/>
              <a:t>Vue3</a:t>
            </a:r>
            <a:r>
              <a:rPr lang="zh-CN" altLang="zh-CN" sz="1600" dirty="0"/>
              <a:t>与</a:t>
            </a:r>
            <a:r>
              <a:rPr lang="en-US" altLang="zh-CN" sz="1600" dirty="0"/>
              <a:t>Element Plus</a:t>
            </a:r>
            <a:r>
              <a:rPr lang="zh-CN" altLang="zh-CN" sz="1600" dirty="0"/>
              <a:t>构建，注重操作的直观性以及数据访问的便利性，后端部分借助</a:t>
            </a:r>
            <a:r>
              <a:rPr lang="en-US" altLang="zh-CN" sz="1600" dirty="0"/>
              <a:t>Spring Boot</a:t>
            </a:r>
            <a:r>
              <a:rPr lang="zh-CN" altLang="zh-CN" sz="1600" dirty="0"/>
              <a:t>框架搭建，采用</a:t>
            </a:r>
            <a:r>
              <a:rPr lang="en-US" altLang="zh-CN" sz="1600" dirty="0"/>
              <a:t>RESTful API</a:t>
            </a:r>
            <a:r>
              <a:rPr lang="zh-CN" altLang="zh-CN" sz="1600" dirty="0"/>
              <a:t>风格达成前后端的数据高效通信。系统引入</a:t>
            </a:r>
            <a:r>
              <a:rPr lang="en-US" altLang="zh-CN" sz="1600" dirty="0"/>
              <a:t>MySQL</a:t>
            </a:r>
            <a:r>
              <a:rPr lang="zh-CN" altLang="zh-CN" sz="1600" dirty="0"/>
              <a:t>数据库对各类信息统一管理，提高了整体的数据安全性与稳定性</a:t>
            </a:r>
            <a:r>
              <a:rPr lang="zh-CN" altLang="zh-CN" dirty="0"/>
              <a:t>。</a:t>
            </a:r>
          </a:p>
        </p:txBody>
      </p:sp>
    </p:spTree>
    <p:extLst>
      <p:ext uri="{BB962C8B-B14F-4D97-AF65-F5344CB8AC3E}">
        <p14:creationId xmlns:p14="http://schemas.microsoft.com/office/powerpoint/2010/main" val="1308433528"/>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2" presetClass="entr" presetSubtype="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right)">
                                      <p:cBhvr>
                                        <p:cTn id="10" dur="500"/>
                                        <p:tgtEl>
                                          <p:spTgt spid="1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randombar(horizontal)">
                                      <p:cBhvr>
                                        <p:cTn id="19" dur="500"/>
                                        <p:tgtEl>
                                          <p:spTgt spid="5"/>
                                        </p:tgtEl>
                                      </p:cBhvr>
                                    </p:animEffect>
                                  </p:childTnLst>
                                </p:cTn>
                              </p:par>
                            </p:childTnLst>
                          </p:cTn>
                        </p:par>
                        <p:par>
                          <p:cTn id="20" fill="hold">
                            <p:stCondLst>
                              <p:cond delay="1500"/>
                            </p:stCondLst>
                            <p:childTnLst>
                              <p:par>
                                <p:cTn id="21" presetID="16" presetClass="entr" presetSubtype="26"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Horizontal)">
                                      <p:cBhvr>
                                        <p:cTn id="23" dur="500"/>
                                        <p:tgtEl>
                                          <p:spTgt spid="7"/>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0-#ppt_w/2"/>
                                          </p:val>
                                        </p:tav>
                                        <p:tav tm="100000">
                                          <p:val>
                                            <p:strVal val="#ppt_x"/>
                                          </p:val>
                                        </p:tav>
                                      </p:tavLst>
                                    </p:anim>
                                    <p:anim calcmode="lin" valueType="num">
                                      <p:cBhvr additive="base">
                                        <p:cTn id="32" dur="500" fill="hold"/>
                                        <p:tgtEl>
                                          <p:spTgt spid="10"/>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10" presetClass="entr" presetSubtype="0" fill="hold" grpId="0" nodeType="afterEffect">
                                  <p:stCondLst>
                                    <p:cond delay="0"/>
                                  </p:stCondLst>
                                  <p:childTnLst>
                                    <p:set>
                                      <p:cBhvr>
                                        <p:cTn id="35" dur="1" fill="hold">
                                          <p:stCondLst>
                                            <p:cond delay="0"/>
                                          </p:stCondLst>
                                        </p:cTn>
                                        <p:tgtEl>
                                          <p:spTgt spid="28"/>
                                        </p:tgtEl>
                                        <p:attrNameLst>
                                          <p:attrName>style.visibility</p:attrName>
                                        </p:attrNameLst>
                                      </p:cBhvr>
                                      <p:to>
                                        <p:strVal val="visible"/>
                                      </p:to>
                                    </p:set>
                                    <p:animEffect transition="in" filter="fade">
                                      <p:cBhvr>
                                        <p:cTn id="36"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P spid="7" grpId="0" animBg="1"/>
      <p:bldP spid="10" grpId="0"/>
      <p:bldP spid="2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0" y="133350"/>
            <a:ext cx="9144000" cy="457200"/>
            <a:chOff x="0" y="133350"/>
            <a:chExt cx="9144000" cy="45720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6976110" y="25919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7378661"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7757399"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8159950"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8516302"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椭圆 3"/>
          <p:cNvSpPr/>
          <p:nvPr/>
        </p:nvSpPr>
        <p:spPr>
          <a:xfrm>
            <a:off x="247058" y="179071"/>
            <a:ext cx="384810" cy="3848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4"/>
                </a:solidFill>
                <a:latin typeface="微软雅黑" panose="020B0503020204020204" pitchFamily="34" charset="-122"/>
                <a:ea typeface="微软雅黑" panose="020B0503020204020204" pitchFamily="34" charset="-122"/>
              </a:rPr>
              <a:t>1</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5" name="矩形 4"/>
          <p:cNvSpPr/>
          <p:nvPr/>
        </p:nvSpPr>
        <p:spPr>
          <a:xfrm>
            <a:off x="738053" y="163831"/>
            <a:ext cx="1980029"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选题背景及意义</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2824267" y="205978"/>
            <a:ext cx="3257687"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Background &amp;Significance</a:t>
            </a:r>
            <a:endParaRPr lang="zh-CN" altLang="en-US" dirty="0">
              <a:solidFill>
                <a:schemeClr val="bg1"/>
              </a:solidFill>
            </a:endParaRPr>
          </a:p>
        </p:txBody>
      </p:sp>
      <p:sp>
        <p:nvSpPr>
          <p:cNvPr id="7" name="矩形 6"/>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16" name="组合 15"/>
          <p:cNvGrpSpPr/>
          <p:nvPr/>
        </p:nvGrpSpPr>
        <p:grpSpPr>
          <a:xfrm>
            <a:off x="0" y="4764643"/>
            <a:ext cx="9144000" cy="369332"/>
            <a:chOff x="0" y="4764643"/>
            <a:chExt cx="9144000" cy="369332"/>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文本框 8"/>
            <p:cNvSpPr txBox="1"/>
            <p:nvPr/>
          </p:nvSpPr>
          <p:spPr>
            <a:xfrm>
              <a:off x="8602980" y="4764643"/>
              <a:ext cx="54102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04</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10" name="文本框 9"/>
          <p:cNvSpPr txBox="1"/>
          <p:nvPr/>
        </p:nvSpPr>
        <p:spPr>
          <a:xfrm>
            <a:off x="439463" y="697230"/>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accent4"/>
                </a:solidFill>
                <a:latin typeface="微软雅黑" panose="020B0503020204020204" pitchFamily="34" charset="-122"/>
                <a:ea typeface="微软雅黑" panose="020B0503020204020204" pitchFamily="34" charset="-122"/>
              </a:rPr>
              <a:t>选题背景</a:t>
            </a:r>
          </a:p>
        </p:txBody>
      </p:sp>
      <p:sp>
        <p:nvSpPr>
          <p:cNvPr id="23" name="矩形 22"/>
          <p:cNvSpPr/>
          <p:nvPr/>
        </p:nvSpPr>
        <p:spPr>
          <a:xfrm>
            <a:off x="4453110" y="1265575"/>
            <a:ext cx="4358467" cy="273492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dirty="0"/>
          </a:p>
        </p:txBody>
      </p:sp>
      <p:grpSp>
        <p:nvGrpSpPr>
          <p:cNvPr id="24" name="组合 23"/>
          <p:cNvGrpSpPr/>
          <p:nvPr/>
        </p:nvGrpSpPr>
        <p:grpSpPr>
          <a:xfrm>
            <a:off x="4514330" y="1434167"/>
            <a:ext cx="3450321" cy="820202"/>
            <a:chOff x="1074709" y="3406262"/>
            <a:chExt cx="3450321" cy="820202"/>
          </a:xfrm>
        </p:grpSpPr>
        <p:sp>
          <p:nvSpPr>
            <p:cNvPr id="25" name="TextBox 31"/>
            <p:cNvSpPr txBox="1">
              <a:spLocks/>
            </p:cNvSpPr>
            <p:nvPr/>
          </p:nvSpPr>
          <p:spPr bwMode="auto">
            <a:xfrm>
              <a:off x="1163081" y="3406262"/>
              <a:ext cx="1659857" cy="212273"/>
            </a:xfrm>
            <a:prstGeom prst="rect">
              <a:avLst/>
            </a:prstGeom>
            <a:noFill/>
            <a:ln w="9525">
              <a:noFill/>
              <a:miter lim="800000"/>
              <a:headEnd/>
              <a:tailEnd/>
            </a:ln>
          </p:spPr>
          <p:txBody>
            <a:bodyPr wrap="none" lIns="0" tIns="0" rIns="0" bIns="0" anchor="ctr" anchorCtr="1">
              <a:noAutofit/>
              <a:scene3d>
                <a:camera prst="orthographicFront"/>
                <a:lightRig rig="threePt" dir="t"/>
              </a:scene3d>
              <a:sp3d>
                <a:bevelT w="0" h="0"/>
              </a:sp3d>
            </a:bodyPr>
            <a:lstStyle/>
            <a:p>
              <a:pPr marL="0" lvl="1" algn="ctr"/>
              <a:r>
                <a:rPr lang="zh-CN" altLang="en-US" sz="2000" b="1" dirty="0">
                  <a:solidFill>
                    <a:schemeClr val="bg1"/>
                  </a:solidFill>
                  <a:latin typeface="微软雅黑" panose="020B0503020204020204" pitchFamily="34" charset="-122"/>
                  <a:ea typeface="微软雅黑" panose="020B0503020204020204" pitchFamily="34" charset="-122"/>
                </a:rPr>
                <a:t>社会背景</a:t>
              </a:r>
            </a:p>
          </p:txBody>
        </p:sp>
        <p:sp>
          <p:nvSpPr>
            <p:cNvPr id="26" name="Rectangle 25"/>
            <p:cNvSpPr/>
            <p:nvPr/>
          </p:nvSpPr>
          <p:spPr>
            <a:xfrm>
              <a:off x="1074709" y="3652039"/>
              <a:ext cx="3450321" cy="574425"/>
            </a:xfrm>
            <a:prstGeom prst="rect">
              <a:avLst/>
            </a:prstGeom>
          </p:spPr>
          <p:txBody>
            <a:bodyPr wrap="square" lIns="144000" rIns="144000">
              <a:noAutofit/>
            </a:bodyPr>
            <a:lstStyle/>
            <a:p>
              <a:pPr fontAlgn="ctr"/>
              <a:r>
                <a:rPr lang="zh-CN" altLang="en-US" sz="1400" dirty="0">
                  <a:solidFill>
                    <a:schemeClr val="bg1"/>
                  </a:solidFill>
                  <a:latin typeface="微软雅黑" panose="020B0503020204020204" pitchFamily="34" charset="-122"/>
                  <a:ea typeface="微软雅黑" panose="020B0503020204020204" pitchFamily="34" charset="-122"/>
                </a:rPr>
                <a:t>健康需求升级</a:t>
              </a:r>
            </a:p>
            <a:p>
              <a:pPr fontAlgn="ctr"/>
              <a:r>
                <a:rPr lang="zh-CN" altLang="en-US" sz="1400" dirty="0">
                  <a:solidFill>
                    <a:schemeClr val="bg1"/>
                  </a:solidFill>
                  <a:latin typeface="微软雅黑" panose="020B0503020204020204" pitchFamily="34" charset="-122"/>
                  <a:ea typeface="微软雅黑" panose="020B0503020204020204" pitchFamily="34" charset="-122"/>
                </a:rPr>
                <a:t>疫情与政策推进</a:t>
              </a:r>
              <a:endParaRPr lang="en-US" altLang="zh-CN" sz="1400" dirty="0">
                <a:solidFill>
                  <a:schemeClr val="bg1"/>
                </a:solidFill>
                <a:latin typeface="微软雅黑" panose="020B0503020204020204" pitchFamily="34" charset="-122"/>
                <a:ea typeface="微软雅黑" panose="020B0503020204020204" pitchFamily="34" charset="-122"/>
              </a:endParaRPr>
            </a:p>
          </p:txBody>
        </p:sp>
      </p:grpSp>
      <p:grpSp>
        <p:nvGrpSpPr>
          <p:cNvPr id="27" name="组合 26"/>
          <p:cNvGrpSpPr/>
          <p:nvPr/>
        </p:nvGrpSpPr>
        <p:grpSpPr>
          <a:xfrm>
            <a:off x="4514330" y="2310108"/>
            <a:ext cx="3450321" cy="1645215"/>
            <a:chOff x="1074709" y="3439766"/>
            <a:chExt cx="3450321" cy="1645215"/>
          </a:xfrm>
        </p:grpSpPr>
        <p:sp>
          <p:nvSpPr>
            <p:cNvPr id="28" name="TextBox 31"/>
            <p:cNvSpPr txBox="1">
              <a:spLocks/>
            </p:cNvSpPr>
            <p:nvPr/>
          </p:nvSpPr>
          <p:spPr bwMode="auto">
            <a:xfrm>
              <a:off x="1163081" y="3439766"/>
              <a:ext cx="1659857" cy="212273"/>
            </a:xfrm>
            <a:prstGeom prst="rect">
              <a:avLst/>
            </a:prstGeom>
            <a:noFill/>
            <a:ln w="9525">
              <a:noFill/>
              <a:miter lim="800000"/>
              <a:headEnd/>
              <a:tailEnd/>
            </a:ln>
          </p:spPr>
          <p:txBody>
            <a:bodyPr wrap="none" lIns="0" tIns="0" rIns="0" bIns="0" anchor="ctr" anchorCtr="1">
              <a:noAutofit/>
              <a:scene3d>
                <a:camera prst="orthographicFront"/>
                <a:lightRig rig="threePt" dir="t"/>
              </a:scene3d>
              <a:sp3d>
                <a:bevelT w="0" h="0"/>
              </a:sp3d>
            </a:bodyPr>
            <a:lstStyle/>
            <a:p>
              <a:pPr marL="0" lvl="1" algn="ctr"/>
              <a:r>
                <a:rPr lang="zh-CN" altLang="en-US" sz="2000" b="1" dirty="0">
                  <a:solidFill>
                    <a:schemeClr val="bg1"/>
                  </a:solidFill>
                  <a:latin typeface="微软雅黑" panose="020B0503020204020204" pitchFamily="34" charset="-122"/>
                  <a:ea typeface="微软雅黑" panose="020B0503020204020204" pitchFamily="34" charset="-122"/>
                </a:rPr>
                <a:t>现实问题</a:t>
              </a:r>
            </a:p>
          </p:txBody>
        </p:sp>
        <p:sp>
          <p:nvSpPr>
            <p:cNvPr id="29" name="Rectangle 25"/>
            <p:cNvSpPr/>
            <p:nvPr/>
          </p:nvSpPr>
          <p:spPr>
            <a:xfrm>
              <a:off x="1074709" y="3652039"/>
              <a:ext cx="3450321" cy="574425"/>
            </a:xfrm>
            <a:prstGeom prst="rect">
              <a:avLst/>
            </a:prstGeom>
          </p:spPr>
          <p:txBody>
            <a:bodyPr wrap="square" lIns="144000" rIns="144000">
              <a:noAutofit/>
            </a:bodyPr>
            <a:lstStyle/>
            <a:p>
              <a:pPr fontAlgn="ctr"/>
              <a:r>
                <a:rPr lang="zh-CN" altLang="en-US" sz="1400" dirty="0">
                  <a:solidFill>
                    <a:schemeClr val="bg1"/>
                  </a:solidFill>
                  <a:latin typeface="微软雅黑" panose="020B0503020204020204" pitchFamily="34" charset="-122"/>
                  <a:ea typeface="微软雅黑" panose="020B0503020204020204" pitchFamily="34" charset="-122"/>
                </a:rPr>
                <a:t>医疗资源矛盾</a:t>
              </a:r>
              <a:endParaRPr lang="en-US" altLang="zh-CN" sz="1400" dirty="0">
                <a:solidFill>
                  <a:schemeClr val="bg1"/>
                </a:solidFill>
                <a:latin typeface="微软雅黑" panose="020B0503020204020204" pitchFamily="34" charset="-122"/>
                <a:ea typeface="微软雅黑" panose="020B0503020204020204" pitchFamily="34" charset="-122"/>
              </a:endParaRPr>
            </a:p>
            <a:p>
              <a:pPr fontAlgn="ctr"/>
              <a:r>
                <a:rPr lang="zh-CN" altLang="en-US" sz="1400" dirty="0">
                  <a:solidFill>
                    <a:schemeClr val="bg1"/>
                  </a:solidFill>
                  <a:latin typeface="微软雅黑" panose="020B0503020204020204" pitchFamily="34" charset="-122"/>
                  <a:ea typeface="微软雅黑" panose="020B0503020204020204" pitchFamily="34" charset="-122"/>
                </a:rPr>
                <a:t>数据管理滞后</a:t>
              </a:r>
              <a:endParaRPr lang="en-US" altLang="zh-CN" sz="1400" dirty="0">
                <a:solidFill>
                  <a:schemeClr val="bg1"/>
                </a:solidFill>
                <a:latin typeface="微软雅黑" panose="020B0503020204020204" pitchFamily="34" charset="-122"/>
                <a:ea typeface="微软雅黑" panose="020B0503020204020204" pitchFamily="34" charset="-122"/>
              </a:endParaRPr>
            </a:p>
          </p:txBody>
        </p:sp>
        <p:sp>
          <p:nvSpPr>
            <p:cNvPr id="35" name="TextBox 31"/>
            <p:cNvSpPr txBox="1">
              <a:spLocks/>
            </p:cNvSpPr>
            <p:nvPr/>
          </p:nvSpPr>
          <p:spPr bwMode="auto">
            <a:xfrm>
              <a:off x="1163081" y="4264779"/>
              <a:ext cx="1659857" cy="212273"/>
            </a:xfrm>
            <a:prstGeom prst="rect">
              <a:avLst/>
            </a:prstGeom>
            <a:noFill/>
            <a:ln w="9525">
              <a:noFill/>
              <a:miter lim="800000"/>
              <a:headEnd/>
              <a:tailEnd/>
            </a:ln>
          </p:spPr>
          <p:txBody>
            <a:bodyPr wrap="none" lIns="0" tIns="0" rIns="0" bIns="0" anchor="ctr" anchorCtr="1">
              <a:noAutofit/>
              <a:scene3d>
                <a:camera prst="orthographicFront"/>
                <a:lightRig rig="threePt" dir="t"/>
              </a:scene3d>
              <a:sp3d>
                <a:bevelT w="0" h="0"/>
              </a:sp3d>
            </a:bodyPr>
            <a:lstStyle/>
            <a:p>
              <a:pPr marL="0" lvl="1" algn="ctr"/>
              <a:r>
                <a:rPr lang="zh-CN" altLang="en-US" sz="2000" b="1" dirty="0">
                  <a:solidFill>
                    <a:schemeClr val="bg1"/>
                  </a:solidFill>
                  <a:latin typeface="微软雅黑" panose="020B0503020204020204" pitchFamily="34" charset="-122"/>
                  <a:ea typeface="微软雅黑" panose="020B0503020204020204" pitchFamily="34" charset="-122"/>
                </a:rPr>
                <a:t>技术发展</a:t>
              </a:r>
            </a:p>
          </p:txBody>
        </p:sp>
        <p:sp>
          <p:nvSpPr>
            <p:cNvPr id="36" name="Rectangle 25"/>
            <p:cNvSpPr/>
            <p:nvPr/>
          </p:nvSpPr>
          <p:spPr>
            <a:xfrm>
              <a:off x="1074709" y="4510556"/>
              <a:ext cx="3450321" cy="574425"/>
            </a:xfrm>
            <a:prstGeom prst="rect">
              <a:avLst/>
            </a:prstGeom>
          </p:spPr>
          <p:txBody>
            <a:bodyPr wrap="square" lIns="144000" rIns="144000">
              <a:noAutofit/>
            </a:bodyPr>
            <a:lstStyle/>
            <a:p>
              <a:pPr fontAlgn="ctr"/>
              <a:r>
                <a:rPr lang="zh-CN" altLang="en-US" sz="1400" dirty="0">
                  <a:solidFill>
                    <a:schemeClr val="bg1"/>
                  </a:solidFill>
                  <a:latin typeface="微软雅黑" panose="020B0503020204020204" pitchFamily="34" charset="-122"/>
                  <a:ea typeface="微软雅黑" panose="020B0503020204020204" pitchFamily="34" charset="-122"/>
                </a:rPr>
                <a:t>技术架构支撑</a:t>
              </a:r>
              <a:endParaRPr lang="en-US" altLang="zh-CN" sz="1400" dirty="0">
                <a:solidFill>
                  <a:schemeClr val="bg1"/>
                </a:solidFill>
                <a:latin typeface="微软雅黑" panose="020B0503020204020204" pitchFamily="34" charset="-122"/>
                <a:ea typeface="微软雅黑" panose="020B0503020204020204" pitchFamily="34" charset="-122"/>
              </a:endParaRPr>
            </a:p>
            <a:p>
              <a:pPr fontAlgn="ctr"/>
              <a:r>
                <a:rPr lang="zh-CN" altLang="en-US" sz="1400" dirty="0">
                  <a:solidFill>
                    <a:schemeClr val="bg1"/>
                  </a:solidFill>
                  <a:latin typeface="微软雅黑" panose="020B0503020204020204" pitchFamily="34" charset="-122"/>
                  <a:ea typeface="微软雅黑" panose="020B0503020204020204" pitchFamily="34" charset="-122"/>
                </a:rPr>
                <a:t>数字化转型需求</a:t>
              </a:r>
              <a:endParaRPr lang="en-US" altLang="zh-CN" sz="1400" dirty="0">
                <a:solidFill>
                  <a:schemeClr val="bg1"/>
                </a:solidFill>
                <a:latin typeface="微软雅黑" panose="020B0503020204020204" pitchFamily="34" charset="-122"/>
                <a:ea typeface="微软雅黑" panose="020B0503020204020204" pitchFamily="34" charset="-122"/>
              </a:endParaRPr>
            </a:p>
          </p:txBody>
        </p:sp>
      </p:gr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2514" y="1540303"/>
            <a:ext cx="3497339" cy="2312615"/>
          </a:xfrm>
          <a:prstGeom prst="rect">
            <a:avLst/>
          </a:prstGeom>
        </p:spPr>
      </p:pic>
    </p:spTree>
    <p:extLst>
      <p:ext uri="{BB962C8B-B14F-4D97-AF65-F5344CB8AC3E}">
        <p14:creationId xmlns:p14="http://schemas.microsoft.com/office/powerpoint/2010/main" val="1928969731"/>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2" presetClass="entr" presetSubtype="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right)">
                                      <p:cBhvr>
                                        <p:cTn id="10" dur="500"/>
                                        <p:tgtEl>
                                          <p:spTgt spid="1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randombar(horizontal)">
                                      <p:cBhvr>
                                        <p:cTn id="19" dur="500"/>
                                        <p:tgtEl>
                                          <p:spTgt spid="5"/>
                                        </p:tgtEl>
                                      </p:cBhvr>
                                    </p:animEffect>
                                  </p:childTnLst>
                                </p:cTn>
                              </p:par>
                            </p:childTnLst>
                          </p:cTn>
                        </p:par>
                        <p:par>
                          <p:cTn id="20" fill="hold">
                            <p:stCondLst>
                              <p:cond delay="1500"/>
                            </p:stCondLst>
                            <p:childTnLst>
                              <p:par>
                                <p:cTn id="21" presetID="16" presetClass="entr" presetSubtype="26"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Horizontal)">
                                      <p:cBhvr>
                                        <p:cTn id="23" dur="500"/>
                                        <p:tgtEl>
                                          <p:spTgt spid="7"/>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0-#ppt_w/2"/>
                                          </p:val>
                                        </p:tav>
                                        <p:tav tm="100000">
                                          <p:val>
                                            <p:strVal val="#ppt_x"/>
                                          </p:val>
                                        </p:tav>
                                      </p:tavLst>
                                    </p:anim>
                                    <p:anim calcmode="lin" valueType="num">
                                      <p:cBhvr additive="base">
                                        <p:cTn id="32" dur="500" fill="hold"/>
                                        <p:tgtEl>
                                          <p:spTgt spid="10"/>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23"/>
                                        </p:tgtEl>
                                        <p:attrNameLst>
                                          <p:attrName>style.visibility</p:attrName>
                                        </p:attrNameLst>
                                      </p:cBhvr>
                                      <p:to>
                                        <p:strVal val="visible"/>
                                      </p:to>
                                    </p:set>
                                    <p:anim calcmode="lin" valueType="num">
                                      <p:cBhvr additive="base">
                                        <p:cTn id="35" dur="500" fill="hold"/>
                                        <p:tgtEl>
                                          <p:spTgt spid="23"/>
                                        </p:tgtEl>
                                        <p:attrNameLst>
                                          <p:attrName>ppt_x</p:attrName>
                                        </p:attrNameLst>
                                      </p:cBhvr>
                                      <p:tavLst>
                                        <p:tav tm="0">
                                          <p:val>
                                            <p:strVal val="0-#ppt_w/2"/>
                                          </p:val>
                                        </p:tav>
                                        <p:tav tm="100000">
                                          <p:val>
                                            <p:strVal val="#ppt_x"/>
                                          </p:val>
                                        </p:tav>
                                      </p:tavLst>
                                    </p:anim>
                                    <p:anim calcmode="lin" valueType="num">
                                      <p:cBhvr additive="base">
                                        <p:cTn id="36" dur="500" fill="hold"/>
                                        <p:tgtEl>
                                          <p:spTgt spid="23"/>
                                        </p:tgtEl>
                                        <p:attrNameLst>
                                          <p:attrName>ppt_y</p:attrName>
                                        </p:attrNameLst>
                                      </p:cBhvr>
                                      <p:tavLst>
                                        <p:tav tm="0">
                                          <p:val>
                                            <p:strVal val="#ppt_y"/>
                                          </p:val>
                                        </p:tav>
                                        <p:tav tm="100000">
                                          <p:val>
                                            <p:strVal val="#ppt_y"/>
                                          </p:val>
                                        </p:tav>
                                      </p:tavLst>
                                    </p:anim>
                                  </p:childTnLst>
                                </p:cTn>
                              </p:par>
                            </p:childTnLst>
                          </p:cTn>
                        </p:par>
                        <p:par>
                          <p:cTn id="37" fill="hold">
                            <p:stCondLst>
                              <p:cond delay="3000"/>
                            </p:stCondLst>
                            <p:childTnLst>
                              <p:par>
                                <p:cTn id="38" presetID="14" presetClass="entr" presetSubtype="10" fill="hold" nodeType="afterEffect">
                                  <p:stCondLst>
                                    <p:cond delay="0"/>
                                  </p:stCondLst>
                                  <p:childTnLst>
                                    <p:set>
                                      <p:cBhvr>
                                        <p:cTn id="39" dur="1" fill="hold">
                                          <p:stCondLst>
                                            <p:cond delay="0"/>
                                          </p:stCondLst>
                                        </p:cTn>
                                        <p:tgtEl>
                                          <p:spTgt spid="24"/>
                                        </p:tgtEl>
                                        <p:attrNameLst>
                                          <p:attrName>style.visibility</p:attrName>
                                        </p:attrNameLst>
                                      </p:cBhvr>
                                      <p:to>
                                        <p:strVal val="visible"/>
                                      </p:to>
                                    </p:set>
                                    <p:animEffect transition="in" filter="randombar(horizontal)">
                                      <p:cBhvr>
                                        <p:cTn id="40" dur="500"/>
                                        <p:tgtEl>
                                          <p:spTgt spid="24"/>
                                        </p:tgtEl>
                                      </p:cBhvr>
                                    </p:animEffect>
                                  </p:childTnLst>
                                </p:cTn>
                              </p:par>
                              <p:par>
                                <p:cTn id="41" presetID="14" presetClass="entr" presetSubtype="10" fill="hold" nodeType="withEffect">
                                  <p:stCondLst>
                                    <p:cond delay="0"/>
                                  </p:stCondLst>
                                  <p:childTnLst>
                                    <p:set>
                                      <p:cBhvr>
                                        <p:cTn id="42" dur="1" fill="hold">
                                          <p:stCondLst>
                                            <p:cond delay="0"/>
                                          </p:stCondLst>
                                        </p:cTn>
                                        <p:tgtEl>
                                          <p:spTgt spid="27"/>
                                        </p:tgtEl>
                                        <p:attrNameLst>
                                          <p:attrName>style.visibility</p:attrName>
                                        </p:attrNameLst>
                                      </p:cBhvr>
                                      <p:to>
                                        <p:strVal val="visible"/>
                                      </p:to>
                                    </p:set>
                                    <p:animEffect transition="in" filter="randombar(horizontal)">
                                      <p:cBhvr>
                                        <p:cTn id="43"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P spid="7" grpId="0" animBg="1"/>
      <p:bldP spid="10" grpId="0"/>
      <p:bldP spid="23"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0" y="133350"/>
            <a:ext cx="9144000" cy="457200"/>
            <a:chOff x="0" y="133350"/>
            <a:chExt cx="9144000" cy="45720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椭圆 10"/>
            <p:cNvSpPr/>
            <p:nvPr/>
          </p:nvSpPr>
          <p:spPr>
            <a:xfrm>
              <a:off x="6976110" y="25919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 name="椭圆 11"/>
            <p:cNvSpPr/>
            <p:nvPr/>
          </p:nvSpPr>
          <p:spPr>
            <a:xfrm>
              <a:off x="7378661"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椭圆 12"/>
            <p:cNvSpPr/>
            <p:nvPr/>
          </p:nvSpPr>
          <p:spPr>
            <a:xfrm>
              <a:off x="7757399"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8159950"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椭圆 14"/>
            <p:cNvSpPr/>
            <p:nvPr/>
          </p:nvSpPr>
          <p:spPr>
            <a:xfrm>
              <a:off x="8516302"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4" name="椭圆 3"/>
          <p:cNvSpPr/>
          <p:nvPr/>
        </p:nvSpPr>
        <p:spPr>
          <a:xfrm>
            <a:off x="247058" y="179071"/>
            <a:ext cx="384810" cy="3848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4"/>
                </a:solidFill>
                <a:latin typeface="微软雅黑" panose="020B0503020204020204" pitchFamily="34" charset="-122"/>
                <a:ea typeface="微软雅黑" panose="020B0503020204020204" pitchFamily="34" charset="-122"/>
              </a:rPr>
              <a:t>1</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5" name="矩形 4"/>
          <p:cNvSpPr/>
          <p:nvPr/>
        </p:nvSpPr>
        <p:spPr>
          <a:xfrm>
            <a:off x="738053" y="163831"/>
            <a:ext cx="1980029"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选题背景及意义</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6" name="矩形 5"/>
          <p:cNvSpPr/>
          <p:nvPr/>
        </p:nvSpPr>
        <p:spPr>
          <a:xfrm>
            <a:off x="2824267" y="205978"/>
            <a:ext cx="3257687"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Background &amp;Significance</a:t>
            </a:r>
            <a:endParaRPr lang="zh-CN" altLang="en-US" dirty="0">
              <a:solidFill>
                <a:schemeClr val="bg1"/>
              </a:solidFill>
              <a:latin typeface="微软雅黑" panose="020B0503020204020204" pitchFamily="34" charset="-122"/>
              <a:ea typeface="微软雅黑" panose="020B0503020204020204" pitchFamily="34" charset="-122"/>
            </a:endParaRPr>
          </a:p>
        </p:txBody>
      </p:sp>
      <p:sp>
        <p:nvSpPr>
          <p:cNvPr id="7" name="矩形 6"/>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0" y="4764643"/>
            <a:ext cx="9144000" cy="369332"/>
            <a:chOff x="0" y="4764643"/>
            <a:chExt cx="9144000" cy="369332"/>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8602980" y="4764643"/>
              <a:ext cx="54102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05</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10" name="文本框 9"/>
          <p:cNvSpPr txBox="1"/>
          <p:nvPr/>
        </p:nvSpPr>
        <p:spPr>
          <a:xfrm>
            <a:off x="439463" y="697230"/>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accent4"/>
                </a:solidFill>
                <a:latin typeface="微软雅黑" panose="020B0503020204020204" pitchFamily="34" charset="-122"/>
                <a:ea typeface="微软雅黑" panose="020B0503020204020204" pitchFamily="34" charset="-122"/>
              </a:rPr>
              <a:t>研究意义</a:t>
            </a:r>
          </a:p>
        </p:txBody>
      </p:sp>
      <p:grpSp>
        <p:nvGrpSpPr>
          <p:cNvPr id="19" name="Group 5"/>
          <p:cNvGrpSpPr/>
          <p:nvPr/>
        </p:nvGrpSpPr>
        <p:grpSpPr>
          <a:xfrm>
            <a:off x="917019" y="1678304"/>
            <a:ext cx="2137884" cy="704076"/>
            <a:chOff x="1518803" y="3430058"/>
            <a:chExt cx="2457329" cy="938768"/>
          </a:xfrm>
        </p:grpSpPr>
        <p:sp>
          <p:nvSpPr>
            <p:cNvPr id="37" name="TextBox 6"/>
            <p:cNvSpPr txBox="1"/>
            <p:nvPr/>
          </p:nvSpPr>
          <p:spPr>
            <a:xfrm>
              <a:off x="1518803" y="3779270"/>
              <a:ext cx="2457329" cy="589556"/>
            </a:xfrm>
            <a:prstGeom prst="rect">
              <a:avLst/>
            </a:prstGeom>
            <a:noFill/>
          </p:spPr>
          <p:txBody>
            <a:bodyPr wrap="square" lIns="72000" tIns="0" rIns="72000" bIns="0" anchor="ctr" anchorCtr="0">
              <a:noAutofit/>
            </a:bodyPr>
            <a:lstStyle/>
            <a:p>
              <a:pPr algn="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尝试儿童健康管理信息化模式</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8" name="Rectangle 7"/>
            <p:cNvSpPr/>
            <p:nvPr/>
          </p:nvSpPr>
          <p:spPr>
            <a:xfrm>
              <a:off x="1518803" y="3430058"/>
              <a:ext cx="2457329" cy="246221"/>
            </a:xfrm>
            <a:prstGeom prst="rect">
              <a:avLst/>
            </a:prstGeom>
          </p:spPr>
          <p:txBody>
            <a:bodyPr wrap="none" lIns="72000" tIns="0" rIns="72000" bIns="0">
              <a:noAutofit/>
            </a:bodyPr>
            <a:lstStyle/>
            <a:p>
              <a:pPr lvl="0" algn="r" defTabSz="914378">
                <a:defRPr/>
              </a:pPr>
              <a:r>
                <a:rPr lang="zh-CN" altLang="en-US" sz="1600" b="1" dirty="0">
                  <a:solidFill>
                    <a:schemeClr val="accent2"/>
                  </a:solidFill>
                  <a:latin typeface="微软雅黑" panose="020B0503020204020204" pitchFamily="34" charset="-122"/>
                  <a:ea typeface="微软雅黑" panose="020B0503020204020204" pitchFamily="34" charset="-122"/>
                </a:rPr>
                <a:t>理论意义</a:t>
              </a:r>
            </a:p>
          </p:txBody>
        </p:sp>
      </p:grpSp>
      <p:grpSp>
        <p:nvGrpSpPr>
          <p:cNvPr id="20" name="Group 8"/>
          <p:cNvGrpSpPr/>
          <p:nvPr/>
        </p:nvGrpSpPr>
        <p:grpSpPr>
          <a:xfrm>
            <a:off x="6284850" y="1298352"/>
            <a:ext cx="2170375" cy="727107"/>
            <a:chOff x="8268607" y="3017352"/>
            <a:chExt cx="2893833" cy="969476"/>
          </a:xfrm>
        </p:grpSpPr>
        <p:sp>
          <p:nvSpPr>
            <p:cNvPr id="35" name="TextBox 9"/>
            <p:cNvSpPr txBox="1"/>
            <p:nvPr/>
          </p:nvSpPr>
          <p:spPr>
            <a:xfrm>
              <a:off x="8268607" y="3397272"/>
              <a:ext cx="2893833" cy="589556"/>
            </a:xfrm>
            <a:prstGeom prst="rect">
              <a:avLst/>
            </a:prstGeom>
            <a:noFill/>
          </p:spPr>
          <p:txBody>
            <a:bodyPr wrap="square" lIns="72000" tIns="0" rIns="72000" bIns="0" anchor="ctr" anchorCtr="0">
              <a:noAutofit/>
            </a:bodyPr>
            <a:lstStyle/>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提高儿童健康管理效率</a:t>
              </a:r>
            </a:p>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减轻医护人员工作负担</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Rectangle 10"/>
            <p:cNvSpPr/>
            <p:nvPr/>
          </p:nvSpPr>
          <p:spPr>
            <a:xfrm>
              <a:off x="8268607" y="3017352"/>
              <a:ext cx="2457329" cy="246221"/>
            </a:xfrm>
            <a:prstGeom prst="rect">
              <a:avLst/>
            </a:prstGeom>
          </p:spPr>
          <p:txBody>
            <a:bodyPr wrap="none" lIns="72000" tIns="0" rIns="72000" bIns="0">
              <a:noAutofit/>
            </a:bodyPr>
            <a:lstStyle/>
            <a:p>
              <a:pPr lvl="0" defTabSz="914378">
                <a:defRPr/>
              </a:pPr>
              <a:r>
                <a:rPr lang="zh-CN" altLang="en-US" sz="1600" b="1" dirty="0">
                  <a:solidFill>
                    <a:schemeClr val="accent1"/>
                  </a:solidFill>
                  <a:latin typeface="微软雅黑" panose="020B0503020204020204" pitchFamily="34" charset="-122"/>
                  <a:ea typeface="微软雅黑" panose="020B0503020204020204" pitchFamily="34" charset="-122"/>
                </a:rPr>
                <a:t>实践意义</a:t>
              </a:r>
            </a:p>
          </p:txBody>
        </p:sp>
      </p:grpSp>
      <p:grpSp>
        <p:nvGrpSpPr>
          <p:cNvPr id="21" name="Group 11"/>
          <p:cNvGrpSpPr/>
          <p:nvPr/>
        </p:nvGrpSpPr>
        <p:grpSpPr>
          <a:xfrm>
            <a:off x="596985" y="3031321"/>
            <a:ext cx="2121097" cy="717962"/>
            <a:chOff x="1148003" y="3430058"/>
            <a:chExt cx="2828129" cy="957281"/>
          </a:xfrm>
        </p:grpSpPr>
        <p:sp>
          <p:nvSpPr>
            <p:cNvPr id="33" name="TextBox 12"/>
            <p:cNvSpPr txBox="1"/>
            <p:nvPr/>
          </p:nvSpPr>
          <p:spPr>
            <a:xfrm>
              <a:off x="1148003" y="3797784"/>
              <a:ext cx="2828129" cy="589555"/>
            </a:xfrm>
            <a:prstGeom prst="rect">
              <a:avLst/>
            </a:prstGeom>
            <a:noFill/>
          </p:spPr>
          <p:txBody>
            <a:bodyPr wrap="square" lIns="72000" tIns="0" rIns="72000" bIns="0" anchor="ctr" anchorCtr="0">
              <a:noAutofit/>
            </a:bodyPr>
            <a:lstStyle/>
            <a:p>
              <a:pPr algn="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促进儿童健康管理规范化</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4" name="Rectangle 13"/>
            <p:cNvSpPr/>
            <p:nvPr/>
          </p:nvSpPr>
          <p:spPr>
            <a:xfrm>
              <a:off x="1518803" y="3430058"/>
              <a:ext cx="2457329" cy="246221"/>
            </a:xfrm>
            <a:prstGeom prst="rect">
              <a:avLst/>
            </a:prstGeom>
          </p:spPr>
          <p:txBody>
            <a:bodyPr wrap="none" lIns="72000" tIns="0" rIns="72000" bIns="0">
              <a:noAutofit/>
            </a:bodyPr>
            <a:lstStyle/>
            <a:p>
              <a:pPr lvl="0" algn="r" defTabSz="914378">
                <a:defRPr/>
              </a:pPr>
              <a:r>
                <a:rPr lang="zh-CN" altLang="en-US" sz="1600" b="1" dirty="0">
                  <a:solidFill>
                    <a:schemeClr val="accent4"/>
                  </a:solidFill>
                  <a:latin typeface="微软雅黑" panose="020B0503020204020204" pitchFamily="34" charset="-122"/>
                  <a:ea typeface="微软雅黑" panose="020B0503020204020204" pitchFamily="34" charset="-122"/>
                </a:rPr>
                <a:t>社会意义</a:t>
              </a:r>
            </a:p>
          </p:txBody>
        </p:sp>
      </p:grpSp>
      <p:grpSp>
        <p:nvGrpSpPr>
          <p:cNvPr id="22" name="Group 14"/>
          <p:cNvGrpSpPr/>
          <p:nvPr/>
        </p:nvGrpSpPr>
        <p:grpSpPr>
          <a:xfrm>
            <a:off x="6144177" y="2467300"/>
            <a:ext cx="2175363" cy="727107"/>
            <a:chOff x="8268607" y="3017352"/>
            <a:chExt cx="2900484" cy="969475"/>
          </a:xfrm>
        </p:grpSpPr>
        <p:sp>
          <p:nvSpPr>
            <p:cNvPr id="31" name="TextBox 15"/>
            <p:cNvSpPr txBox="1"/>
            <p:nvPr/>
          </p:nvSpPr>
          <p:spPr>
            <a:xfrm>
              <a:off x="8268607" y="3397271"/>
              <a:ext cx="2900484" cy="589556"/>
            </a:xfrm>
            <a:prstGeom prst="rect">
              <a:avLst/>
            </a:prstGeom>
            <a:noFill/>
          </p:spPr>
          <p:txBody>
            <a:bodyPr wrap="square" lIns="72000" tIns="0" rIns="72000" bIns="0" anchor="ctr" anchorCtr="0">
              <a:noAutofit/>
            </a:bodyPr>
            <a:lstStyle/>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降低管理成本</a:t>
              </a:r>
            </a:p>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减少人力资源投入</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Rectangle 16"/>
            <p:cNvSpPr/>
            <p:nvPr/>
          </p:nvSpPr>
          <p:spPr>
            <a:xfrm>
              <a:off x="8268607" y="3017352"/>
              <a:ext cx="2457329" cy="246221"/>
            </a:xfrm>
            <a:prstGeom prst="rect">
              <a:avLst/>
            </a:prstGeom>
          </p:spPr>
          <p:txBody>
            <a:bodyPr wrap="none" lIns="72000" tIns="0" rIns="72000" bIns="0">
              <a:noAutofit/>
            </a:bodyPr>
            <a:lstStyle/>
            <a:p>
              <a:pPr lvl="0" defTabSz="914378">
                <a:defRPr/>
              </a:pPr>
              <a:r>
                <a:rPr lang="zh-CN" altLang="en-US" sz="1600" b="1" dirty="0">
                  <a:solidFill>
                    <a:schemeClr val="accent6"/>
                  </a:solidFill>
                  <a:latin typeface="微软雅黑" panose="020B0503020204020204" pitchFamily="34" charset="-122"/>
                  <a:ea typeface="微软雅黑" panose="020B0503020204020204" pitchFamily="34" charset="-122"/>
                </a:rPr>
                <a:t>经济意义</a:t>
              </a:r>
            </a:p>
          </p:txBody>
        </p:sp>
      </p:grpSp>
      <p:grpSp>
        <p:nvGrpSpPr>
          <p:cNvPr id="41" name="组合 40"/>
          <p:cNvGrpSpPr/>
          <p:nvPr/>
        </p:nvGrpSpPr>
        <p:grpSpPr>
          <a:xfrm>
            <a:off x="4000855" y="2533940"/>
            <a:ext cx="2082170" cy="1126234"/>
            <a:chOff x="4000855" y="2533940"/>
            <a:chExt cx="2082170" cy="1126234"/>
          </a:xfrm>
        </p:grpSpPr>
        <p:sp>
          <p:nvSpPr>
            <p:cNvPr id="25" name="Freeform: Shape 3"/>
            <p:cNvSpPr/>
            <p:nvPr/>
          </p:nvSpPr>
          <p:spPr>
            <a:xfrm rot="8246748">
              <a:off x="4000855" y="2533940"/>
              <a:ext cx="2082170" cy="1126234"/>
            </a:xfrm>
            <a:custGeom>
              <a:avLst/>
              <a:gdLst>
                <a:gd name="connsiteX0" fmla="*/ 1832429 w 6775553"/>
                <a:gd name="connsiteY0" fmla="*/ 0 h 3664858"/>
                <a:gd name="connsiteX1" fmla="*/ 3520857 w 6775553"/>
                <a:gd name="connsiteY1" fmla="*/ 1119165 h 3664858"/>
                <a:gd name="connsiteX2" fmla="*/ 3541502 w 6775553"/>
                <a:gd name="connsiteY2" fmla="*/ 1175571 h 3664858"/>
                <a:gd name="connsiteX3" fmla="*/ 3543956 w 6775553"/>
                <a:gd name="connsiteY3" fmla="*/ 1174000 h 3664858"/>
                <a:gd name="connsiteX4" fmla="*/ 3615719 w 6775553"/>
                <a:gd name="connsiteY4" fmla="*/ 1306233 h 3664858"/>
                <a:gd name="connsiteX5" fmla="*/ 4345916 w 6775553"/>
                <a:gd name="connsiteY5" fmla="*/ 1694531 h 3664858"/>
                <a:gd name="connsiteX6" fmla="*/ 5011770 w 6775553"/>
                <a:gd name="connsiteY6" fmla="*/ 1390179 h 3664858"/>
                <a:gd name="connsiteX7" fmla="*/ 5048596 w 6775553"/>
                <a:gd name="connsiteY7" fmla="*/ 1342134 h 3664858"/>
                <a:gd name="connsiteX8" fmla="*/ 5066082 w 6775553"/>
                <a:gd name="connsiteY8" fmla="*/ 1309919 h 3664858"/>
                <a:gd name="connsiteX9" fmla="*/ 5089552 w 6775553"/>
                <a:gd name="connsiteY9" fmla="*/ 1281473 h 3664858"/>
                <a:gd name="connsiteX10" fmla="*/ 5094681 w 6775553"/>
                <a:gd name="connsiteY10" fmla="*/ 1272022 h 3664858"/>
                <a:gd name="connsiteX11" fmla="*/ 5096253 w 6775553"/>
                <a:gd name="connsiteY11" fmla="*/ 1273351 h 3664858"/>
                <a:gd name="connsiteX12" fmla="*/ 5180197 w 6775553"/>
                <a:gd name="connsiteY12" fmla="*/ 1171610 h 3664858"/>
                <a:gd name="connsiteX13" fmla="*/ 5841015 w 6775553"/>
                <a:gd name="connsiteY13" fmla="*/ 897890 h 3664858"/>
                <a:gd name="connsiteX14" fmla="*/ 6775553 w 6775553"/>
                <a:gd name="connsiteY14" fmla="*/ 1832428 h 3664858"/>
                <a:gd name="connsiteX15" fmla="*/ 5841015 w 6775553"/>
                <a:gd name="connsiteY15" fmla="*/ 2766966 h 3664858"/>
                <a:gd name="connsiteX16" fmla="*/ 5134367 w 6775553"/>
                <a:gd name="connsiteY16" fmla="*/ 2444014 h 3664858"/>
                <a:gd name="connsiteX17" fmla="*/ 5092691 w 6775553"/>
                <a:gd name="connsiteY17" fmla="*/ 2386854 h 3664858"/>
                <a:gd name="connsiteX18" fmla="*/ 5090513 w 6775553"/>
                <a:gd name="connsiteY18" fmla="*/ 2388695 h 3664858"/>
                <a:gd name="connsiteX19" fmla="*/ 5080267 w 6775553"/>
                <a:gd name="connsiteY19" fmla="*/ 2369814 h 3664858"/>
                <a:gd name="connsiteX20" fmla="*/ 5046845 w 6775553"/>
                <a:gd name="connsiteY20" fmla="*/ 2323975 h 3664858"/>
                <a:gd name="connsiteX21" fmla="*/ 5011770 w 6775553"/>
                <a:gd name="connsiteY21" fmla="*/ 2278215 h 3664858"/>
                <a:gd name="connsiteX22" fmla="*/ 4345916 w 6775553"/>
                <a:gd name="connsiteY22" fmla="*/ 1973862 h 3664858"/>
                <a:gd name="connsiteX23" fmla="*/ 3615719 w 6775553"/>
                <a:gd name="connsiteY23" fmla="*/ 2362160 h 3664858"/>
                <a:gd name="connsiteX24" fmla="*/ 3548466 w 6775553"/>
                <a:gd name="connsiteY24" fmla="*/ 2486081 h 3664858"/>
                <a:gd name="connsiteX25" fmla="*/ 3544494 w 6775553"/>
                <a:gd name="connsiteY25" fmla="*/ 2483539 h 3664858"/>
                <a:gd name="connsiteX26" fmla="*/ 3533622 w 6775553"/>
                <a:gd name="connsiteY26" fmla="*/ 2514722 h 3664858"/>
                <a:gd name="connsiteX27" fmla="*/ 1832429 w 6775553"/>
                <a:gd name="connsiteY27" fmla="*/ 3664858 h 3664858"/>
                <a:gd name="connsiteX28" fmla="*/ 0 w 6775553"/>
                <a:gd name="connsiteY28" fmla="*/ 1832429 h 3664858"/>
                <a:gd name="connsiteX29" fmla="*/ 1832429 w 6775553"/>
                <a:gd name="connsiteY29" fmla="*/ 0 h 366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75553" h="3664858">
                  <a:moveTo>
                    <a:pt x="1832429" y="0"/>
                  </a:moveTo>
                  <a:cubicBezTo>
                    <a:pt x="2591446" y="0"/>
                    <a:pt x="3242679" y="461478"/>
                    <a:pt x="3520857" y="1119165"/>
                  </a:cubicBezTo>
                  <a:lnTo>
                    <a:pt x="3541502" y="1175571"/>
                  </a:lnTo>
                  <a:lnTo>
                    <a:pt x="3543956" y="1174000"/>
                  </a:lnTo>
                  <a:lnTo>
                    <a:pt x="3615719" y="1306233"/>
                  </a:lnTo>
                  <a:cubicBezTo>
                    <a:pt x="3773967" y="1540504"/>
                    <a:pt x="4041957" y="1694531"/>
                    <a:pt x="4345916" y="1694531"/>
                  </a:cubicBezTo>
                  <a:cubicBezTo>
                    <a:pt x="4611881" y="1694531"/>
                    <a:pt x="4850306" y="1576604"/>
                    <a:pt x="5011770" y="1390179"/>
                  </a:cubicBezTo>
                  <a:lnTo>
                    <a:pt x="5048596" y="1342134"/>
                  </a:lnTo>
                  <a:lnTo>
                    <a:pt x="5066082" y="1309919"/>
                  </a:lnTo>
                  <a:lnTo>
                    <a:pt x="5089552" y="1281473"/>
                  </a:lnTo>
                  <a:lnTo>
                    <a:pt x="5094681" y="1272022"/>
                  </a:lnTo>
                  <a:lnTo>
                    <a:pt x="5096253" y="1273351"/>
                  </a:lnTo>
                  <a:lnTo>
                    <a:pt x="5180197" y="1171610"/>
                  </a:lnTo>
                  <a:cubicBezTo>
                    <a:pt x="5349315" y="1002492"/>
                    <a:pt x="5582950" y="897890"/>
                    <a:pt x="5841015" y="897890"/>
                  </a:cubicBezTo>
                  <a:cubicBezTo>
                    <a:pt x="6357146" y="897890"/>
                    <a:pt x="6775553" y="1316297"/>
                    <a:pt x="6775553" y="1832428"/>
                  </a:cubicBezTo>
                  <a:cubicBezTo>
                    <a:pt x="6775553" y="2348559"/>
                    <a:pt x="6357146" y="2766966"/>
                    <a:pt x="5841015" y="2766966"/>
                  </a:cubicBezTo>
                  <a:cubicBezTo>
                    <a:pt x="5558756" y="2766966"/>
                    <a:pt x="5305723" y="2641832"/>
                    <a:pt x="5134367" y="2444014"/>
                  </a:cubicBezTo>
                  <a:lnTo>
                    <a:pt x="5092691" y="2386854"/>
                  </a:lnTo>
                  <a:lnTo>
                    <a:pt x="5090513" y="2388695"/>
                  </a:lnTo>
                  <a:lnTo>
                    <a:pt x="5080267" y="2369814"/>
                  </a:lnTo>
                  <a:lnTo>
                    <a:pt x="5046845" y="2323975"/>
                  </a:lnTo>
                  <a:lnTo>
                    <a:pt x="5011770" y="2278215"/>
                  </a:lnTo>
                  <a:cubicBezTo>
                    <a:pt x="4850306" y="2091790"/>
                    <a:pt x="4611881" y="1973862"/>
                    <a:pt x="4345916" y="1973862"/>
                  </a:cubicBezTo>
                  <a:cubicBezTo>
                    <a:pt x="4041957" y="1973863"/>
                    <a:pt x="3773967" y="2127890"/>
                    <a:pt x="3615719" y="2362160"/>
                  </a:cubicBezTo>
                  <a:lnTo>
                    <a:pt x="3548466" y="2486081"/>
                  </a:lnTo>
                  <a:lnTo>
                    <a:pt x="3544494" y="2483539"/>
                  </a:lnTo>
                  <a:lnTo>
                    <a:pt x="3533622" y="2514722"/>
                  </a:lnTo>
                  <a:cubicBezTo>
                    <a:pt x="3263004" y="3188846"/>
                    <a:pt x="2603306" y="3664858"/>
                    <a:pt x="1832429" y="3664858"/>
                  </a:cubicBezTo>
                  <a:cubicBezTo>
                    <a:pt x="820406" y="3664858"/>
                    <a:pt x="0" y="2844452"/>
                    <a:pt x="0" y="1832429"/>
                  </a:cubicBezTo>
                  <a:cubicBezTo>
                    <a:pt x="0" y="820406"/>
                    <a:pt x="820406" y="0"/>
                    <a:pt x="1832429" y="0"/>
                  </a:cubicBezTo>
                  <a:close/>
                </a:path>
              </a:pathLst>
            </a:custGeom>
            <a:solidFill>
              <a:schemeClr val="accent6"/>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pitchFamily="34" charset="-122"/>
                <a:ea typeface="微软雅黑" panose="020B0503020204020204" pitchFamily="34" charset="-122"/>
              </a:endParaRPr>
            </a:p>
          </p:txBody>
        </p:sp>
        <p:sp>
          <p:nvSpPr>
            <p:cNvPr id="27" name="Freeform: Shape 17"/>
            <p:cNvSpPr>
              <a:spLocks/>
            </p:cNvSpPr>
            <p:nvPr/>
          </p:nvSpPr>
          <p:spPr bwMode="auto">
            <a:xfrm>
              <a:off x="5188990" y="2579034"/>
              <a:ext cx="430250" cy="429453"/>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chemeClr val="bg1"/>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grpSp>
      <p:grpSp>
        <p:nvGrpSpPr>
          <p:cNvPr id="2" name="组合 1"/>
          <p:cNvGrpSpPr/>
          <p:nvPr/>
        </p:nvGrpSpPr>
        <p:grpSpPr>
          <a:xfrm>
            <a:off x="4096033" y="1265575"/>
            <a:ext cx="2082170" cy="1141456"/>
            <a:chOff x="4096033" y="1265575"/>
            <a:chExt cx="2082170" cy="1141456"/>
          </a:xfrm>
        </p:grpSpPr>
        <p:sp>
          <p:nvSpPr>
            <p:cNvPr id="26" name="Freeform: Shape 4"/>
            <p:cNvSpPr/>
            <p:nvPr/>
          </p:nvSpPr>
          <p:spPr>
            <a:xfrm rot="8246748">
              <a:off x="4096033" y="1280797"/>
              <a:ext cx="2082170" cy="1126234"/>
            </a:xfrm>
            <a:custGeom>
              <a:avLst/>
              <a:gdLst>
                <a:gd name="connsiteX0" fmla="*/ 1832429 w 6775553"/>
                <a:gd name="connsiteY0" fmla="*/ 0 h 3664858"/>
                <a:gd name="connsiteX1" fmla="*/ 3520857 w 6775553"/>
                <a:gd name="connsiteY1" fmla="*/ 1119165 h 3664858"/>
                <a:gd name="connsiteX2" fmla="*/ 3541502 w 6775553"/>
                <a:gd name="connsiteY2" fmla="*/ 1175571 h 3664858"/>
                <a:gd name="connsiteX3" fmla="*/ 3543956 w 6775553"/>
                <a:gd name="connsiteY3" fmla="*/ 1174000 h 3664858"/>
                <a:gd name="connsiteX4" fmla="*/ 3615719 w 6775553"/>
                <a:gd name="connsiteY4" fmla="*/ 1306233 h 3664858"/>
                <a:gd name="connsiteX5" fmla="*/ 4345916 w 6775553"/>
                <a:gd name="connsiteY5" fmla="*/ 1694531 h 3664858"/>
                <a:gd name="connsiteX6" fmla="*/ 5011770 w 6775553"/>
                <a:gd name="connsiteY6" fmla="*/ 1390179 h 3664858"/>
                <a:gd name="connsiteX7" fmla="*/ 5048596 w 6775553"/>
                <a:gd name="connsiteY7" fmla="*/ 1342134 h 3664858"/>
                <a:gd name="connsiteX8" fmla="*/ 5066082 w 6775553"/>
                <a:gd name="connsiteY8" fmla="*/ 1309919 h 3664858"/>
                <a:gd name="connsiteX9" fmla="*/ 5089552 w 6775553"/>
                <a:gd name="connsiteY9" fmla="*/ 1281473 h 3664858"/>
                <a:gd name="connsiteX10" fmla="*/ 5094681 w 6775553"/>
                <a:gd name="connsiteY10" fmla="*/ 1272022 h 3664858"/>
                <a:gd name="connsiteX11" fmla="*/ 5096253 w 6775553"/>
                <a:gd name="connsiteY11" fmla="*/ 1273351 h 3664858"/>
                <a:gd name="connsiteX12" fmla="*/ 5180197 w 6775553"/>
                <a:gd name="connsiteY12" fmla="*/ 1171610 h 3664858"/>
                <a:gd name="connsiteX13" fmla="*/ 5841015 w 6775553"/>
                <a:gd name="connsiteY13" fmla="*/ 897890 h 3664858"/>
                <a:gd name="connsiteX14" fmla="*/ 6775553 w 6775553"/>
                <a:gd name="connsiteY14" fmla="*/ 1832428 h 3664858"/>
                <a:gd name="connsiteX15" fmla="*/ 5841015 w 6775553"/>
                <a:gd name="connsiteY15" fmla="*/ 2766966 h 3664858"/>
                <a:gd name="connsiteX16" fmla="*/ 5134367 w 6775553"/>
                <a:gd name="connsiteY16" fmla="*/ 2444014 h 3664858"/>
                <a:gd name="connsiteX17" fmla="*/ 5092691 w 6775553"/>
                <a:gd name="connsiteY17" fmla="*/ 2386854 h 3664858"/>
                <a:gd name="connsiteX18" fmla="*/ 5090513 w 6775553"/>
                <a:gd name="connsiteY18" fmla="*/ 2388695 h 3664858"/>
                <a:gd name="connsiteX19" fmla="*/ 5080267 w 6775553"/>
                <a:gd name="connsiteY19" fmla="*/ 2369814 h 3664858"/>
                <a:gd name="connsiteX20" fmla="*/ 5046845 w 6775553"/>
                <a:gd name="connsiteY20" fmla="*/ 2323975 h 3664858"/>
                <a:gd name="connsiteX21" fmla="*/ 5011770 w 6775553"/>
                <a:gd name="connsiteY21" fmla="*/ 2278215 h 3664858"/>
                <a:gd name="connsiteX22" fmla="*/ 4345916 w 6775553"/>
                <a:gd name="connsiteY22" fmla="*/ 1973862 h 3664858"/>
                <a:gd name="connsiteX23" fmla="*/ 3615719 w 6775553"/>
                <a:gd name="connsiteY23" fmla="*/ 2362160 h 3664858"/>
                <a:gd name="connsiteX24" fmla="*/ 3548466 w 6775553"/>
                <a:gd name="connsiteY24" fmla="*/ 2486081 h 3664858"/>
                <a:gd name="connsiteX25" fmla="*/ 3544494 w 6775553"/>
                <a:gd name="connsiteY25" fmla="*/ 2483539 h 3664858"/>
                <a:gd name="connsiteX26" fmla="*/ 3533622 w 6775553"/>
                <a:gd name="connsiteY26" fmla="*/ 2514722 h 3664858"/>
                <a:gd name="connsiteX27" fmla="*/ 1832429 w 6775553"/>
                <a:gd name="connsiteY27" fmla="*/ 3664858 h 3664858"/>
                <a:gd name="connsiteX28" fmla="*/ 0 w 6775553"/>
                <a:gd name="connsiteY28" fmla="*/ 1832429 h 3664858"/>
                <a:gd name="connsiteX29" fmla="*/ 1832429 w 6775553"/>
                <a:gd name="connsiteY29" fmla="*/ 0 h 366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75553" h="3664858">
                  <a:moveTo>
                    <a:pt x="1832429" y="0"/>
                  </a:moveTo>
                  <a:cubicBezTo>
                    <a:pt x="2591446" y="0"/>
                    <a:pt x="3242679" y="461478"/>
                    <a:pt x="3520857" y="1119165"/>
                  </a:cubicBezTo>
                  <a:lnTo>
                    <a:pt x="3541502" y="1175571"/>
                  </a:lnTo>
                  <a:lnTo>
                    <a:pt x="3543956" y="1174000"/>
                  </a:lnTo>
                  <a:lnTo>
                    <a:pt x="3615719" y="1306233"/>
                  </a:lnTo>
                  <a:cubicBezTo>
                    <a:pt x="3773967" y="1540504"/>
                    <a:pt x="4041957" y="1694531"/>
                    <a:pt x="4345916" y="1694531"/>
                  </a:cubicBezTo>
                  <a:cubicBezTo>
                    <a:pt x="4611881" y="1694531"/>
                    <a:pt x="4850306" y="1576604"/>
                    <a:pt x="5011770" y="1390179"/>
                  </a:cubicBezTo>
                  <a:lnTo>
                    <a:pt x="5048596" y="1342134"/>
                  </a:lnTo>
                  <a:lnTo>
                    <a:pt x="5066082" y="1309919"/>
                  </a:lnTo>
                  <a:lnTo>
                    <a:pt x="5089552" y="1281473"/>
                  </a:lnTo>
                  <a:lnTo>
                    <a:pt x="5094681" y="1272022"/>
                  </a:lnTo>
                  <a:lnTo>
                    <a:pt x="5096253" y="1273351"/>
                  </a:lnTo>
                  <a:lnTo>
                    <a:pt x="5180197" y="1171610"/>
                  </a:lnTo>
                  <a:cubicBezTo>
                    <a:pt x="5349315" y="1002492"/>
                    <a:pt x="5582950" y="897890"/>
                    <a:pt x="5841015" y="897890"/>
                  </a:cubicBezTo>
                  <a:cubicBezTo>
                    <a:pt x="6357146" y="897890"/>
                    <a:pt x="6775553" y="1316297"/>
                    <a:pt x="6775553" y="1832428"/>
                  </a:cubicBezTo>
                  <a:cubicBezTo>
                    <a:pt x="6775553" y="2348559"/>
                    <a:pt x="6357146" y="2766966"/>
                    <a:pt x="5841015" y="2766966"/>
                  </a:cubicBezTo>
                  <a:cubicBezTo>
                    <a:pt x="5558756" y="2766966"/>
                    <a:pt x="5305723" y="2641832"/>
                    <a:pt x="5134367" y="2444014"/>
                  </a:cubicBezTo>
                  <a:lnTo>
                    <a:pt x="5092691" y="2386854"/>
                  </a:lnTo>
                  <a:lnTo>
                    <a:pt x="5090513" y="2388695"/>
                  </a:lnTo>
                  <a:lnTo>
                    <a:pt x="5080267" y="2369814"/>
                  </a:lnTo>
                  <a:lnTo>
                    <a:pt x="5046845" y="2323975"/>
                  </a:lnTo>
                  <a:lnTo>
                    <a:pt x="5011770" y="2278215"/>
                  </a:lnTo>
                  <a:cubicBezTo>
                    <a:pt x="4850306" y="2091790"/>
                    <a:pt x="4611881" y="1973862"/>
                    <a:pt x="4345916" y="1973862"/>
                  </a:cubicBezTo>
                  <a:cubicBezTo>
                    <a:pt x="4041957" y="1973863"/>
                    <a:pt x="3773967" y="2127890"/>
                    <a:pt x="3615719" y="2362160"/>
                  </a:cubicBezTo>
                  <a:lnTo>
                    <a:pt x="3548466" y="2486081"/>
                  </a:lnTo>
                  <a:lnTo>
                    <a:pt x="3544494" y="2483539"/>
                  </a:lnTo>
                  <a:lnTo>
                    <a:pt x="3533622" y="2514722"/>
                  </a:lnTo>
                  <a:cubicBezTo>
                    <a:pt x="3263004" y="3188846"/>
                    <a:pt x="2603306" y="3664858"/>
                    <a:pt x="1832429" y="3664858"/>
                  </a:cubicBezTo>
                  <a:cubicBezTo>
                    <a:pt x="820406" y="3664858"/>
                    <a:pt x="0" y="2844452"/>
                    <a:pt x="0" y="1832429"/>
                  </a:cubicBezTo>
                  <a:cubicBezTo>
                    <a:pt x="0" y="820406"/>
                    <a:pt x="820406" y="0"/>
                    <a:pt x="1832429" y="0"/>
                  </a:cubicBezTo>
                  <a:close/>
                </a:path>
              </a:pathLst>
            </a:cu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pitchFamily="34" charset="-122"/>
                <a:ea typeface="微软雅黑" panose="020B0503020204020204" pitchFamily="34" charset="-122"/>
              </a:endParaRPr>
            </a:p>
          </p:txBody>
        </p:sp>
        <p:sp>
          <p:nvSpPr>
            <p:cNvPr id="28" name="Freeform: Shape 18"/>
            <p:cNvSpPr>
              <a:spLocks/>
            </p:cNvSpPr>
            <p:nvPr/>
          </p:nvSpPr>
          <p:spPr bwMode="auto">
            <a:xfrm>
              <a:off x="5224449" y="1265575"/>
              <a:ext cx="539450" cy="443381"/>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chemeClr val="bg1"/>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grpSp>
      <p:grpSp>
        <p:nvGrpSpPr>
          <p:cNvPr id="39" name="组合 38"/>
          <p:cNvGrpSpPr/>
          <p:nvPr/>
        </p:nvGrpSpPr>
        <p:grpSpPr>
          <a:xfrm>
            <a:off x="3478683" y="1336483"/>
            <a:ext cx="1126234" cy="2082170"/>
            <a:chOff x="3478683" y="1336483"/>
            <a:chExt cx="1126234" cy="2082170"/>
          </a:xfrm>
        </p:grpSpPr>
        <p:sp>
          <p:nvSpPr>
            <p:cNvPr id="24" name="Freeform: Shape 2"/>
            <p:cNvSpPr/>
            <p:nvPr/>
          </p:nvSpPr>
          <p:spPr>
            <a:xfrm rot="3129379">
              <a:off x="3000715" y="1814451"/>
              <a:ext cx="2082170" cy="1126234"/>
            </a:xfrm>
            <a:custGeom>
              <a:avLst/>
              <a:gdLst>
                <a:gd name="connsiteX0" fmla="*/ 1832429 w 6775553"/>
                <a:gd name="connsiteY0" fmla="*/ 0 h 3664858"/>
                <a:gd name="connsiteX1" fmla="*/ 3520857 w 6775553"/>
                <a:gd name="connsiteY1" fmla="*/ 1119165 h 3664858"/>
                <a:gd name="connsiteX2" fmla="*/ 3541502 w 6775553"/>
                <a:gd name="connsiteY2" fmla="*/ 1175571 h 3664858"/>
                <a:gd name="connsiteX3" fmla="*/ 3543956 w 6775553"/>
                <a:gd name="connsiteY3" fmla="*/ 1174000 h 3664858"/>
                <a:gd name="connsiteX4" fmla="*/ 3615719 w 6775553"/>
                <a:gd name="connsiteY4" fmla="*/ 1306233 h 3664858"/>
                <a:gd name="connsiteX5" fmla="*/ 4345916 w 6775553"/>
                <a:gd name="connsiteY5" fmla="*/ 1694531 h 3664858"/>
                <a:gd name="connsiteX6" fmla="*/ 5011770 w 6775553"/>
                <a:gd name="connsiteY6" fmla="*/ 1390179 h 3664858"/>
                <a:gd name="connsiteX7" fmla="*/ 5048596 w 6775553"/>
                <a:gd name="connsiteY7" fmla="*/ 1342134 h 3664858"/>
                <a:gd name="connsiteX8" fmla="*/ 5066082 w 6775553"/>
                <a:gd name="connsiteY8" fmla="*/ 1309919 h 3664858"/>
                <a:gd name="connsiteX9" fmla="*/ 5089552 w 6775553"/>
                <a:gd name="connsiteY9" fmla="*/ 1281473 h 3664858"/>
                <a:gd name="connsiteX10" fmla="*/ 5094681 w 6775553"/>
                <a:gd name="connsiteY10" fmla="*/ 1272022 h 3664858"/>
                <a:gd name="connsiteX11" fmla="*/ 5096253 w 6775553"/>
                <a:gd name="connsiteY11" fmla="*/ 1273351 h 3664858"/>
                <a:gd name="connsiteX12" fmla="*/ 5180197 w 6775553"/>
                <a:gd name="connsiteY12" fmla="*/ 1171610 h 3664858"/>
                <a:gd name="connsiteX13" fmla="*/ 5841015 w 6775553"/>
                <a:gd name="connsiteY13" fmla="*/ 897890 h 3664858"/>
                <a:gd name="connsiteX14" fmla="*/ 6775553 w 6775553"/>
                <a:gd name="connsiteY14" fmla="*/ 1832428 h 3664858"/>
                <a:gd name="connsiteX15" fmla="*/ 5841015 w 6775553"/>
                <a:gd name="connsiteY15" fmla="*/ 2766966 h 3664858"/>
                <a:gd name="connsiteX16" fmla="*/ 5134367 w 6775553"/>
                <a:gd name="connsiteY16" fmla="*/ 2444014 h 3664858"/>
                <a:gd name="connsiteX17" fmla="*/ 5092691 w 6775553"/>
                <a:gd name="connsiteY17" fmla="*/ 2386854 h 3664858"/>
                <a:gd name="connsiteX18" fmla="*/ 5090513 w 6775553"/>
                <a:gd name="connsiteY18" fmla="*/ 2388695 h 3664858"/>
                <a:gd name="connsiteX19" fmla="*/ 5080267 w 6775553"/>
                <a:gd name="connsiteY19" fmla="*/ 2369814 h 3664858"/>
                <a:gd name="connsiteX20" fmla="*/ 5046845 w 6775553"/>
                <a:gd name="connsiteY20" fmla="*/ 2323975 h 3664858"/>
                <a:gd name="connsiteX21" fmla="*/ 5011770 w 6775553"/>
                <a:gd name="connsiteY21" fmla="*/ 2278215 h 3664858"/>
                <a:gd name="connsiteX22" fmla="*/ 4345916 w 6775553"/>
                <a:gd name="connsiteY22" fmla="*/ 1973862 h 3664858"/>
                <a:gd name="connsiteX23" fmla="*/ 3615719 w 6775553"/>
                <a:gd name="connsiteY23" fmla="*/ 2362160 h 3664858"/>
                <a:gd name="connsiteX24" fmla="*/ 3548466 w 6775553"/>
                <a:gd name="connsiteY24" fmla="*/ 2486081 h 3664858"/>
                <a:gd name="connsiteX25" fmla="*/ 3544494 w 6775553"/>
                <a:gd name="connsiteY25" fmla="*/ 2483539 h 3664858"/>
                <a:gd name="connsiteX26" fmla="*/ 3533622 w 6775553"/>
                <a:gd name="connsiteY26" fmla="*/ 2514722 h 3664858"/>
                <a:gd name="connsiteX27" fmla="*/ 1832429 w 6775553"/>
                <a:gd name="connsiteY27" fmla="*/ 3664858 h 3664858"/>
                <a:gd name="connsiteX28" fmla="*/ 0 w 6775553"/>
                <a:gd name="connsiteY28" fmla="*/ 1832429 h 3664858"/>
                <a:gd name="connsiteX29" fmla="*/ 1832429 w 6775553"/>
                <a:gd name="connsiteY29" fmla="*/ 0 h 366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75553" h="3664858">
                  <a:moveTo>
                    <a:pt x="1832429" y="0"/>
                  </a:moveTo>
                  <a:cubicBezTo>
                    <a:pt x="2591446" y="0"/>
                    <a:pt x="3242679" y="461478"/>
                    <a:pt x="3520857" y="1119165"/>
                  </a:cubicBezTo>
                  <a:lnTo>
                    <a:pt x="3541502" y="1175571"/>
                  </a:lnTo>
                  <a:lnTo>
                    <a:pt x="3543956" y="1174000"/>
                  </a:lnTo>
                  <a:lnTo>
                    <a:pt x="3615719" y="1306233"/>
                  </a:lnTo>
                  <a:cubicBezTo>
                    <a:pt x="3773967" y="1540504"/>
                    <a:pt x="4041957" y="1694531"/>
                    <a:pt x="4345916" y="1694531"/>
                  </a:cubicBezTo>
                  <a:cubicBezTo>
                    <a:pt x="4611881" y="1694531"/>
                    <a:pt x="4850306" y="1576604"/>
                    <a:pt x="5011770" y="1390179"/>
                  </a:cubicBezTo>
                  <a:lnTo>
                    <a:pt x="5048596" y="1342134"/>
                  </a:lnTo>
                  <a:lnTo>
                    <a:pt x="5066082" y="1309919"/>
                  </a:lnTo>
                  <a:lnTo>
                    <a:pt x="5089552" y="1281473"/>
                  </a:lnTo>
                  <a:lnTo>
                    <a:pt x="5094681" y="1272022"/>
                  </a:lnTo>
                  <a:lnTo>
                    <a:pt x="5096253" y="1273351"/>
                  </a:lnTo>
                  <a:lnTo>
                    <a:pt x="5180197" y="1171610"/>
                  </a:lnTo>
                  <a:cubicBezTo>
                    <a:pt x="5349315" y="1002492"/>
                    <a:pt x="5582950" y="897890"/>
                    <a:pt x="5841015" y="897890"/>
                  </a:cubicBezTo>
                  <a:cubicBezTo>
                    <a:pt x="6357146" y="897890"/>
                    <a:pt x="6775553" y="1316297"/>
                    <a:pt x="6775553" y="1832428"/>
                  </a:cubicBezTo>
                  <a:cubicBezTo>
                    <a:pt x="6775553" y="2348559"/>
                    <a:pt x="6357146" y="2766966"/>
                    <a:pt x="5841015" y="2766966"/>
                  </a:cubicBezTo>
                  <a:cubicBezTo>
                    <a:pt x="5558756" y="2766966"/>
                    <a:pt x="5305723" y="2641832"/>
                    <a:pt x="5134367" y="2444014"/>
                  </a:cubicBezTo>
                  <a:lnTo>
                    <a:pt x="5092691" y="2386854"/>
                  </a:lnTo>
                  <a:lnTo>
                    <a:pt x="5090513" y="2388695"/>
                  </a:lnTo>
                  <a:lnTo>
                    <a:pt x="5080267" y="2369814"/>
                  </a:lnTo>
                  <a:lnTo>
                    <a:pt x="5046845" y="2323975"/>
                  </a:lnTo>
                  <a:lnTo>
                    <a:pt x="5011770" y="2278215"/>
                  </a:lnTo>
                  <a:cubicBezTo>
                    <a:pt x="4850306" y="2091790"/>
                    <a:pt x="4611881" y="1973862"/>
                    <a:pt x="4345916" y="1973862"/>
                  </a:cubicBezTo>
                  <a:cubicBezTo>
                    <a:pt x="4041957" y="1973863"/>
                    <a:pt x="3773967" y="2127890"/>
                    <a:pt x="3615719" y="2362160"/>
                  </a:cubicBezTo>
                  <a:lnTo>
                    <a:pt x="3548466" y="2486081"/>
                  </a:lnTo>
                  <a:lnTo>
                    <a:pt x="3544494" y="2483539"/>
                  </a:lnTo>
                  <a:lnTo>
                    <a:pt x="3533622" y="2514722"/>
                  </a:lnTo>
                  <a:cubicBezTo>
                    <a:pt x="3263004" y="3188846"/>
                    <a:pt x="2603306" y="3664858"/>
                    <a:pt x="1832429" y="3664858"/>
                  </a:cubicBezTo>
                  <a:cubicBezTo>
                    <a:pt x="820406" y="3664858"/>
                    <a:pt x="0" y="2844452"/>
                    <a:pt x="0" y="1832429"/>
                  </a:cubicBezTo>
                  <a:cubicBezTo>
                    <a:pt x="0" y="820406"/>
                    <a:pt x="820406" y="0"/>
                    <a:pt x="1832429" y="0"/>
                  </a:cubicBezTo>
                  <a:close/>
                </a:path>
              </a:pathLst>
            </a:custGeom>
            <a:solidFill>
              <a:schemeClr val="accent2"/>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pitchFamily="34" charset="-122"/>
                <a:ea typeface="微软雅黑" panose="020B0503020204020204" pitchFamily="34" charset="-122"/>
              </a:endParaRPr>
            </a:p>
          </p:txBody>
        </p:sp>
        <p:sp>
          <p:nvSpPr>
            <p:cNvPr id="29" name="Freeform: Shape 19"/>
            <p:cNvSpPr>
              <a:spLocks/>
            </p:cNvSpPr>
            <p:nvPr/>
          </p:nvSpPr>
          <p:spPr bwMode="auto">
            <a:xfrm>
              <a:off x="3522808" y="1765071"/>
              <a:ext cx="462171" cy="445364"/>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chemeClr val="bg1"/>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grpSp>
      <p:grpSp>
        <p:nvGrpSpPr>
          <p:cNvPr id="40" name="组合 39"/>
          <p:cNvGrpSpPr/>
          <p:nvPr/>
        </p:nvGrpSpPr>
        <p:grpSpPr>
          <a:xfrm>
            <a:off x="2911273" y="3090678"/>
            <a:ext cx="2082170" cy="1176747"/>
            <a:chOff x="2911273" y="3090678"/>
            <a:chExt cx="2082170" cy="1176747"/>
          </a:xfrm>
        </p:grpSpPr>
        <p:sp>
          <p:nvSpPr>
            <p:cNvPr id="23" name="Freeform: Shape 1"/>
            <p:cNvSpPr/>
            <p:nvPr/>
          </p:nvSpPr>
          <p:spPr>
            <a:xfrm rot="2696901">
              <a:off x="2911273" y="3141191"/>
              <a:ext cx="2082170" cy="1126234"/>
            </a:xfrm>
            <a:custGeom>
              <a:avLst/>
              <a:gdLst>
                <a:gd name="connsiteX0" fmla="*/ 1832429 w 6775553"/>
                <a:gd name="connsiteY0" fmla="*/ 0 h 3664858"/>
                <a:gd name="connsiteX1" fmla="*/ 3520857 w 6775553"/>
                <a:gd name="connsiteY1" fmla="*/ 1119165 h 3664858"/>
                <a:gd name="connsiteX2" fmla="*/ 3541502 w 6775553"/>
                <a:gd name="connsiteY2" fmla="*/ 1175571 h 3664858"/>
                <a:gd name="connsiteX3" fmla="*/ 3543956 w 6775553"/>
                <a:gd name="connsiteY3" fmla="*/ 1174000 h 3664858"/>
                <a:gd name="connsiteX4" fmla="*/ 3615719 w 6775553"/>
                <a:gd name="connsiteY4" fmla="*/ 1306233 h 3664858"/>
                <a:gd name="connsiteX5" fmla="*/ 4345916 w 6775553"/>
                <a:gd name="connsiteY5" fmla="*/ 1694531 h 3664858"/>
                <a:gd name="connsiteX6" fmla="*/ 5011770 w 6775553"/>
                <a:gd name="connsiteY6" fmla="*/ 1390179 h 3664858"/>
                <a:gd name="connsiteX7" fmla="*/ 5048596 w 6775553"/>
                <a:gd name="connsiteY7" fmla="*/ 1342134 h 3664858"/>
                <a:gd name="connsiteX8" fmla="*/ 5066082 w 6775553"/>
                <a:gd name="connsiteY8" fmla="*/ 1309919 h 3664858"/>
                <a:gd name="connsiteX9" fmla="*/ 5089552 w 6775553"/>
                <a:gd name="connsiteY9" fmla="*/ 1281473 h 3664858"/>
                <a:gd name="connsiteX10" fmla="*/ 5094681 w 6775553"/>
                <a:gd name="connsiteY10" fmla="*/ 1272022 h 3664858"/>
                <a:gd name="connsiteX11" fmla="*/ 5096253 w 6775553"/>
                <a:gd name="connsiteY11" fmla="*/ 1273351 h 3664858"/>
                <a:gd name="connsiteX12" fmla="*/ 5180197 w 6775553"/>
                <a:gd name="connsiteY12" fmla="*/ 1171610 h 3664858"/>
                <a:gd name="connsiteX13" fmla="*/ 5841015 w 6775553"/>
                <a:gd name="connsiteY13" fmla="*/ 897890 h 3664858"/>
                <a:gd name="connsiteX14" fmla="*/ 6775553 w 6775553"/>
                <a:gd name="connsiteY14" fmla="*/ 1832428 h 3664858"/>
                <a:gd name="connsiteX15" fmla="*/ 5841015 w 6775553"/>
                <a:gd name="connsiteY15" fmla="*/ 2766966 h 3664858"/>
                <a:gd name="connsiteX16" fmla="*/ 5134367 w 6775553"/>
                <a:gd name="connsiteY16" fmla="*/ 2444014 h 3664858"/>
                <a:gd name="connsiteX17" fmla="*/ 5092691 w 6775553"/>
                <a:gd name="connsiteY17" fmla="*/ 2386854 h 3664858"/>
                <a:gd name="connsiteX18" fmla="*/ 5090513 w 6775553"/>
                <a:gd name="connsiteY18" fmla="*/ 2388695 h 3664858"/>
                <a:gd name="connsiteX19" fmla="*/ 5080267 w 6775553"/>
                <a:gd name="connsiteY19" fmla="*/ 2369814 h 3664858"/>
                <a:gd name="connsiteX20" fmla="*/ 5046845 w 6775553"/>
                <a:gd name="connsiteY20" fmla="*/ 2323975 h 3664858"/>
                <a:gd name="connsiteX21" fmla="*/ 5011770 w 6775553"/>
                <a:gd name="connsiteY21" fmla="*/ 2278215 h 3664858"/>
                <a:gd name="connsiteX22" fmla="*/ 4345916 w 6775553"/>
                <a:gd name="connsiteY22" fmla="*/ 1973862 h 3664858"/>
                <a:gd name="connsiteX23" fmla="*/ 3615719 w 6775553"/>
                <a:gd name="connsiteY23" fmla="*/ 2362160 h 3664858"/>
                <a:gd name="connsiteX24" fmla="*/ 3548466 w 6775553"/>
                <a:gd name="connsiteY24" fmla="*/ 2486081 h 3664858"/>
                <a:gd name="connsiteX25" fmla="*/ 3544494 w 6775553"/>
                <a:gd name="connsiteY25" fmla="*/ 2483539 h 3664858"/>
                <a:gd name="connsiteX26" fmla="*/ 3533622 w 6775553"/>
                <a:gd name="connsiteY26" fmla="*/ 2514722 h 3664858"/>
                <a:gd name="connsiteX27" fmla="*/ 1832429 w 6775553"/>
                <a:gd name="connsiteY27" fmla="*/ 3664858 h 3664858"/>
                <a:gd name="connsiteX28" fmla="*/ 0 w 6775553"/>
                <a:gd name="connsiteY28" fmla="*/ 1832429 h 3664858"/>
                <a:gd name="connsiteX29" fmla="*/ 1832429 w 6775553"/>
                <a:gd name="connsiteY29" fmla="*/ 0 h 366485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6775553" h="3664858">
                  <a:moveTo>
                    <a:pt x="1832429" y="0"/>
                  </a:moveTo>
                  <a:cubicBezTo>
                    <a:pt x="2591446" y="0"/>
                    <a:pt x="3242679" y="461478"/>
                    <a:pt x="3520857" y="1119165"/>
                  </a:cubicBezTo>
                  <a:lnTo>
                    <a:pt x="3541502" y="1175571"/>
                  </a:lnTo>
                  <a:lnTo>
                    <a:pt x="3543956" y="1174000"/>
                  </a:lnTo>
                  <a:lnTo>
                    <a:pt x="3615719" y="1306233"/>
                  </a:lnTo>
                  <a:cubicBezTo>
                    <a:pt x="3773967" y="1540504"/>
                    <a:pt x="4041957" y="1694531"/>
                    <a:pt x="4345916" y="1694531"/>
                  </a:cubicBezTo>
                  <a:cubicBezTo>
                    <a:pt x="4611881" y="1694531"/>
                    <a:pt x="4850306" y="1576604"/>
                    <a:pt x="5011770" y="1390179"/>
                  </a:cubicBezTo>
                  <a:lnTo>
                    <a:pt x="5048596" y="1342134"/>
                  </a:lnTo>
                  <a:lnTo>
                    <a:pt x="5066082" y="1309919"/>
                  </a:lnTo>
                  <a:lnTo>
                    <a:pt x="5089552" y="1281473"/>
                  </a:lnTo>
                  <a:lnTo>
                    <a:pt x="5094681" y="1272022"/>
                  </a:lnTo>
                  <a:lnTo>
                    <a:pt x="5096253" y="1273351"/>
                  </a:lnTo>
                  <a:lnTo>
                    <a:pt x="5180197" y="1171610"/>
                  </a:lnTo>
                  <a:cubicBezTo>
                    <a:pt x="5349315" y="1002492"/>
                    <a:pt x="5582950" y="897890"/>
                    <a:pt x="5841015" y="897890"/>
                  </a:cubicBezTo>
                  <a:cubicBezTo>
                    <a:pt x="6357146" y="897890"/>
                    <a:pt x="6775553" y="1316297"/>
                    <a:pt x="6775553" y="1832428"/>
                  </a:cubicBezTo>
                  <a:cubicBezTo>
                    <a:pt x="6775553" y="2348559"/>
                    <a:pt x="6357146" y="2766966"/>
                    <a:pt x="5841015" y="2766966"/>
                  </a:cubicBezTo>
                  <a:cubicBezTo>
                    <a:pt x="5558756" y="2766966"/>
                    <a:pt x="5305723" y="2641832"/>
                    <a:pt x="5134367" y="2444014"/>
                  </a:cubicBezTo>
                  <a:lnTo>
                    <a:pt x="5092691" y="2386854"/>
                  </a:lnTo>
                  <a:lnTo>
                    <a:pt x="5090513" y="2388695"/>
                  </a:lnTo>
                  <a:lnTo>
                    <a:pt x="5080267" y="2369814"/>
                  </a:lnTo>
                  <a:lnTo>
                    <a:pt x="5046845" y="2323975"/>
                  </a:lnTo>
                  <a:lnTo>
                    <a:pt x="5011770" y="2278215"/>
                  </a:lnTo>
                  <a:cubicBezTo>
                    <a:pt x="4850306" y="2091790"/>
                    <a:pt x="4611881" y="1973862"/>
                    <a:pt x="4345916" y="1973862"/>
                  </a:cubicBezTo>
                  <a:cubicBezTo>
                    <a:pt x="4041957" y="1973863"/>
                    <a:pt x="3773967" y="2127890"/>
                    <a:pt x="3615719" y="2362160"/>
                  </a:cubicBezTo>
                  <a:lnTo>
                    <a:pt x="3548466" y="2486081"/>
                  </a:lnTo>
                  <a:lnTo>
                    <a:pt x="3544494" y="2483539"/>
                  </a:lnTo>
                  <a:lnTo>
                    <a:pt x="3533622" y="2514722"/>
                  </a:lnTo>
                  <a:cubicBezTo>
                    <a:pt x="3263004" y="3188846"/>
                    <a:pt x="2603306" y="3664858"/>
                    <a:pt x="1832429" y="3664858"/>
                  </a:cubicBezTo>
                  <a:cubicBezTo>
                    <a:pt x="820406" y="3664858"/>
                    <a:pt x="0" y="2844452"/>
                    <a:pt x="0" y="1832429"/>
                  </a:cubicBezTo>
                  <a:cubicBezTo>
                    <a:pt x="0" y="820406"/>
                    <a:pt x="820406" y="0"/>
                    <a:pt x="1832429" y="0"/>
                  </a:cubicBezTo>
                  <a:close/>
                </a:path>
              </a:pathLst>
            </a:custGeom>
            <a:solidFill>
              <a:schemeClr val="accent4"/>
            </a:solidFill>
            <a:ln w="76200">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pitchFamily="34" charset="-122"/>
                <a:ea typeface="微软雅黑" panose="020B0503020204020204" pitchFamily="34" charset="-122"/>
              </a:endParaRPr>
            </a:p>
          </p:txBody>
        </p:sp>
        <p:sp>
          <p:nvSpPr>
            <p:cNvPr id="30" name="Freeform: Shape 20"/>
            <p:cNvSpPr>
              <a:spLocks noChangeAspect="1"/>
            </p:cNvSpPr>
            <p:nvPr/>
          </p:nvSpPr>
          <p:spPr bwMode="auto">
            <a:xfrm>
              <a:off x="3365854" y="3090678"/>
              <a:ext cx="506759" cy="506222"/>
            </a:xfrm>
            <a:custGeom>
              <a:avLst/>
              <a:gdLst>
                <a:gd name="T0" fmla="*/ 374 w 400"/>
                <a:gd name="T1" fmla="*/ 100 h 400"/>
                <a:gd name="T2" fmla="*/ 301 w 400"/>
                <a:gd name="T3" fmla="*/ 27 h 400"/>
                <a:gd name="T4" fmla="*/ 200 w 400"/>
                <a:gd name="T5" fmla="*/ 0 h 400"/>
                <a:gd name="T6" fmla="*/ 100 w 400"/>
                <a:gd name="T7" fmla="*/ 27 h 400"/>
                <a:gd name="T8" fmla="*/ 27 w 400"/>
                <a:gd name="T9" fmla="*/ 100 h 400"/>
                <a:gd name="T10" fmla="*/ 0 w 400"/>
                <a:gd name="T11" fmla="*/ 200 h 400"/>
                <a:gd name="T12" fmla="*/ 27 w 400"/>
                <a:gd name="T13" fmla="*/ 301 h 400"/>
                <a:gd name="T14" fmla="*/ 100 w 400"/>
                <a:gd name="T15" fmla="*/ 374 h 400"/>
                <a:gd name="T16" fmla="*/ 200 w 400"/>
                <a:gd name="T17" fmla="*/ 400 h 400"/>
                <a:gd name="T18" fmla="*/ 301 w 400"/>
                <a:gd name="T19" fmla="*/ 374 h 400"/>
                <a:gd name="T20" fmla="*/ 374 w 400"/>
                <a:gd name="T21" fmla="*/ 301 h 400"/>
                <a:gd name="T22" fmla="*/ 400 w 400"/>
                <a:gd name="T23" fmla="*/ 200 h 400"/>
                <a:gd name="T24" fmla="*/ 374 w 400"/>
                <a:gd name="T25" fmla="*/ 100 h 400"/>
                <a:gd name="T26" fmla="*/ 330 w 400"/>
                <a:gd name="T27" fmla="*/ 170 h 400"/>
                <a:gd name="T28" fmla="*/ 188 w 400"/>
                <a:gd name="T29" fmla="*/ 311 h 400"/>
                <a:gd name="T30" fmla="*/ 176 w 400"/>
                <a:gd name="T31" fmla="*/ 316 h 400"/>
                <a:gd name="T32" fmla="*/ 165 w 400"/>
                <a:gd name="T33" fmla="*/ 311 h 400"/>
                <a:gd name="T34" fmla="*/ 70 w 400"/>
                <a:gd name="T35" fmla="*/ 217 h 400"/>
                <a:gd name="T36" fmla="*/ 66 w 400"/>
                <a:gd name="T37" fmla="*/ 205 h 400"/>
                <a:gd name="T38" fmla="*/ 70 w 400"/>
                <a:gd name="T39" fmla="*/ 193 h 400"/>
                <a:gd name="T40" fmla="*/ 94 w 400"/>
                <a:gd name="T41" fmla="*/ 170 h 400"/>
                <a:gd name="T42" fmla="*/ 106 w 400"/>
                <a:gd name="T43" fmla="*/ 165 h 400"/>
                <a:gd name="T44" fmla="*/ 118 w 400"/>
                <a:gd name="T45" fmla="*/ 170 h 400"/>
                <a:gd name="T46" fmla="*/ 176 w 400"/>
                <a:gd name="T47" fmla="*/ 229 h 400"/>
                <a:gd name="T48" fmla="*/ 283 w 400"/>
                <a:gd name="T49" fmla="*/ 123 h 400"/>
                <a:gd name="T50" fmla="*/ 295 w 400"/>
                <a:gd name="T51" fmla="*/ 118 h 400"/>
                <a:gd name="T52" fmla="*/ 306 w 400"/>
                <a:gd name="T53" fmla="*/ 123 h 400"/>
                <a:gd name="T54" fmla="*/ 330 w 400"/>
                <a:gd name="T55" fmla="*/ 146 h 400"/>
                <a:gd name="T56" fmla="*/ 335 w 400"/>
                <a:gd name="T57" fmla="*/ 158 h 400"/>
                <a:gd name="T58" fmla="*/ 330 w 400"/>
                <a:gd name="T59" fmla="*/ 170 h 400"/>
                <a:gd name="T60" fmla="*/ 330 w 400"/>
                <a:gd name="T61" fmla="*/ 170 h 400"/>
                <a:gd name="T62" fmla="*/ 330 w 400"/>
                <a:gd name="T63" fmla="*/ 170 h 4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400" h="400">
                  <a:moveTo>
                    <a:pt x="374" y="100"/>
                  </a:moveTo>
                  <a:cubicBezTo>
                    <a:pt x="356" y="69"/>
                    <a:pt x="331" y="45"/>
                    <a:pt x="301" y="27"/>
                  </a:cubicBezTo>
                  <a:cubicBezTo>
                    <a:pt x="270" y="9"/>
                    <a:pt x="237" y="0"/>
                    <a:pt x="200" y="0"/>
                  </a:cubicBezTo>
                  <a:cubicBezTo>
                    <a:pt x="164" y="0"/>
                    <a:pt x="130" y="9"/>
                    <a:pt x="100" y="27"/>
                  </a:cubicBezTo>
                  <a:cubicBezTo>
                    <a:pt x="69" y="45"/>
                    <a:pt x="45" y="69"/>
                    <a:pt x="27" y="100"/>
                  </a:cubicBezTo>
                  <a:cubicBezTo>
                    <a:pt x="9" y="130"/>
                    <a:pt x="0" y="164"/>
                    <a:pt x="0" y="200"/>
                  </a:cubicBezTo>
                  <a:cubicBezTo>
                    <a:pt x="0" y="237"/>
                    <a:pt x="9" y="270"/>
                    <a:pt x="27" y="301"/>
                  </a:cubicBezTo>
                  <a:cubicBezTo>
                    <a:pt x="45" y="331"/>
                    <a:pt x="69" y="356"/>
                    <a:pt x="100" y="374"/>
                  </a:cubicBezTo>
                  <a:cubicBezTo>
                    <a:pt x="130" y="391"/>
                    <a:pt x="164" y="400"/>
                    <a:pt x="200" y="400"/>
                  </a:cubicBezTo>
                  <a:cubicBezTo>
                    <a:pt x="237" y="400"/>
                    <a:pt x="270" y="391"/>
                    <a:pt x="301" y="374"/>
                  </a:cubicBezTo>
                  <a:cubicBezTo>
                    <a:pt x="331" y="356"/>
                    <a:pt x="356" y="331"/>
                    <a:pt x="374" y="301"/>
                  </a:cubicBezTo>
                  <a:cubicBezTo>
                    <a:pt x="392" y="270"/>
                    <a:pt x="400" y="237"/>
                    <a:pt x="400" y="200"/>
                  </a:cubicBezTo>
                  <a:cubicBezTo>
                    <a:pt x="400" y="164"/>
                    <a:pt x="392" y="130"/>
                    <a:pt x="374" y="100"/>
                  </a:cubicBezTo>
                  <a:close/>
                  <a:moveTo>
                    <a:pt x="330" y="170"/>
                  </a:moveTo>
                  <a:cubicBezTo>
                    <a:pt x="188" y="311"/>
                    <a:pt x="188" y="311"/>
                    <a:pt x="188" y="311"/>
                  </a:cubicBezTo>
                  <a:cubicBezTo>
                    <a:pt x="185" y="315"/>
                    <a:pt x="181" y="316"/>
                    <a:pt x="176" y="316"/>
                  </a:cubicBezTo>
                  <a:cubicBezTo>
                    <a:pt x="172" y="316"/>
                    <a:pt x="168" y="315"/>
                    <a:pt x="165" y="311"/>
                  </a:cubicBezTo>
                  <a:cubicBezTo>
                    <a:pt x="70" y="217"/>
                    <a:pt x="70" y="217"/>
                    <a:pt x="70" y="217"/>
                  </a:cubicBezTo>
                  <a:cubicBezTo>
                    <a:pt x="67" y="214"/>
                    <a:pt x="66" y="210"/>
                    <a:pt x="66" y="205"/>
                  </a:cubicBezTo>
                  <a:cubicBezTo>
                    <a:pt x="66" y="200"/>
                    <a:pt x="67" y="196"/>
                    <a:pt x="70" y="193"/>
                  </a:cubicBezTo>
                  <a:cubicBezTo>
                    <a:pt x="94" y="170"/>
                    <a:pt x="94" y="170"/>
                    <a:pt x="94" y="170"/>
                  </a:cubicBezTo>
                  <a:cubicBezTo>
                    <a:pt x="97" y="166"/>
                    <a:pt x="101" y="165"/>
                    <a:pt x="106" y="165"/>
                  </a:cubicBezTo>
                  <a:cubicBezTo>
                    <a:pt x="110" y="165"/>
                    <a:pt x="114" y="166"/>
                    <a:pt x="118" y="170"/>
                  </a:cubicBezTo>
                  <a:cubicBezTo>
                    <a:pt x="176" y="229"/>
                    <a:pt x="176" y="229"/>
                    <a:pt x="176" y="229"/>
                  </a:cubicBezTo>
                  <a:cubicBezTo>
                    <a:pt x="283" y="123"/>
                    <a:pt x="283" y="123"/>
                    <a:pt x="283" y="123"/>
                  </a:cubicBezTo>
                  <a:cubicBezTo>
                    <a:pt x="286" y="119"/>
                    <a:pt x="290" y="118"/>
                    <a:pt x="295" y="118"/>
                  </a:cubicBezTo>
                  <a:cubicBezTo>
                    <a:pt x="299" y="118"/>
                    <a:pt x="303" y="119"/>
                    <a:pt x="306" y="123"/>
                  </a:cubicBezTo>
                  <a:cubicBezTo>
                    <a:pt x="330" y="146"/>
                    <a:pt x="330" y="146"/>
                    <a:pt x="330" y="146"/>
                  </a:cubicBezTo>
                  <a:cubicBezTo>
                    <a:pt x="333" y="149"/>
                    <a:pt x="335" y="153"/>
                    <a:pt x="335" y="158"/>
                  </a:cubicBezTo>
                  <a:cubicBezTo>
                    <a:pt x="335" y="163"/>
                    <a:pt x="333" y="167"/>
                    <a:pt x="330" y="170"/>
                  </a:cubicBezTo>
                  <a:close/>
                  <a:moveTo>
                    <a:pt x="330" y="170"/>
                  </a:moveTo>
                  <a:cubicBezTo>
                    <a:pt x="330" y="170"/>
                    <a:pt x="330" y="170"/>
                    <a:pt x="330" y="170"/>
                  </a:cubicBezTo>
                </a:path>
              </a:pathLst>
            </a:custGeom>
            <a:solidFill>
              <a:schemeClr val="bg1"/>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4100848182"/>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2" presetClass="entr" presetSubtype="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right)">
                                      <p:cBhvr>
                                        <p:cTn id="10" dur="500"/>
                                        <p:tgtEl>
                                          <p:spTgt spid="1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randombar(horizontal)">
                                      <p:cBhvr>
                                        <p:cTn id="19" dur="500"/>
                                        <p:tgtEl>
                                          <p:spTgt spid="5"/>
                                        </p:tgtEl>
                                      </p:cBhvr>
                                    </p:animEffect>
                                  </p:childTnLst>
                                </p:cTn>
                              </p:par>
                            </p:childTnLst>
                          </p:cTn>
                        </p:par>
                        <p:par>
                          <p:cTn id="20" fill="hold">
                            <p:stCondLst>
                              <p:cond delay="1500"/>
                            </p:stCondLst>
                            <p:childTnLst>
                              <p:par>
                                <p:cTn id="21" presetID="16" presetClass="entr" presetSubtype="26"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Horizontal)">
                                      <p:cBhvr>
                                        <p:cTn id="23" dur="500"/>
                                        <p:tgtEl>
                                          <p:spTgt spid="7"/>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6"/>
                                        </p:tgtEl>
                                        <p:attrNameLst>
                                          <p:attrName>style.visibility</p:attrName>
                                        </p:attrNameLst>
                                      </p:cBhvr>
                                      <p:to>
                                        <p:strVal val="visible"/>
                                      </p:to>
                                    </p:set>
                                    <p:animEffect transition="in" filter="fade">
                                      <p:cBhvr>
                                        <p:cTn id="27" dur="500"/>
                                        <p:tgtEl>
                                          <p:spTgt spid="6"/>
                                        </p:tgtEl>
                                      </p:cBhvr>
                                    </p:animEffect>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0-#ppt_w/2"/>
                                          </p:val>
                                        </p:tav>
                                        <p:tav tm="100000">
                                          <p:val>
                                            <p:strVal val="#ppt_x"/>
                                          </p:val>
                                        </p:tav>
                                      </p:tavLst>
                                    </p:anim>
                                    <p:anim calcmode="lin" valueType="num">
                                      <p:cBhvr additive="base">
                                        <p:cTn id="32" dur="500" fill="hold"/>
                                        <p:tgtEl>
                                          <p:spTgt spid="10"/>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2" presetClass="entr" presetSubtype="4" fill="hold" nodeType="afterEffect">
                                  <p:stCondLst>
                                    <p:cond delay="0"/>
                                  </p:stCondLst>
                                  <p:childTnLst>
                                    <p:set>
                                      <p:cBhvr>
                                        <p:cTn id="35" dur="1" fill="hold">
                                          <p:stCondLst>
                                            <p:cond delay="0"/>
                                          </p:stCondLst>
                                        </p:cTn>
                                        <p:tgtEl>
                                          <p:spTgt spid="40"/>
                                        </p:tgtEl>
                                        <p:attrNameLst>
                                          <p:attrName>style.visibility</p:attrName>
                                        </p:attrNameLst>
                                      </p:cBhvr>
                                      <p:to>
                                        <p:strVal val="visible"/>
                                      </p:to>
                                    </p:set>
                                    <p:animEffect transition="in" filter="wipe(down)">
                                      <p:cBhvr>
                                        <p:cTn id="36" dur="500"/>
                                        <p:tgtEl>
                                          <p:spTgt spid="40"/>
                                        </p:tgtEl>
                                      </p:cBhvr>
                                    </p:animEffect>
                                  </p:childTnLst>
                                </p:cTn>
                              </p:par>
                            </p:childTnLst>
                          </p:cTn>
                        </p:par>
                        <p:par>
                          <p:cTn id="37" fill="hold">
                            <p:stCondLst>
                              <p:cond delay="3500"/>
                            </p:stCondLst>
                            <p:childTnLst>
                              <p:par>
                                <p:cTn id="38" presetID="10" presetClass="entr" presetSubtype="0" fill="hold" nodeType="after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500"/>
                                        <p:tgtEl>
                                          <p:spTgt spid="21"/>
                                        </p:tgtEl>
                                      </p:cBhvr>
                                    </p:animEffect>
                                  </p:childTnLst>
                                </p:cTn>
                              </p:par>
                            </p:childTnLst>
                          </p:cTn>
                        </p:par>
                        <p:par>
                          <p:cTn id="41" fill="hold">
                            <p:stCondLst>
                              <p:cond delay="4000"/>
                            </p:stCondLst>
                            <p:childTnLst>
                              <p:par>
                                <p:cTn id="42" presetID="22" presetClass="entr" presetSubtype="4" fill="hold" nodeType="afterEffect">
                                  <p:stCondLst>
                                    <p:cond delay="0"/>
                                  </p:stCondLst>
                                  <p:childTnLst>
                                    <p:set>
                                      <p:cBhvr>
                                        <p:cTn id="43" dur="1" fill="hold">
                                          <p:stCondLst>
                                            <p:cond delay="0"/>
                                          </p:stCondLst>
                                        </p:cTn>
                                        <p:tgtEl>
                                          <p:spTgt spid="41"/>
                                        </p:tgtEl>
                                        <p:attrNameLst>
                                          <p:attrName>style.visibility</p:attrName>
                                        </p:attrNameLst>
                                      </p:cBhvr>
                                      <p:to>
                                        <p:strVal val="visible"/>
                                      </p:to>
                                    </p:set>
                                    <p:animEffect transition="in" filter="wipe(down)">
                                      <p:cBhvr>
                                        <p:cTn id="44" dur="500"/>
                                        <p:tgtEl>
                                          <p:spTgt spid="41"/>
                                        </p:tgtEl>
                                      </p:cBhvr>
                                    </p:animEffect>
                                  </p:childTnLst>
                                </p:cTn>
                              </p:par>
                            </p:childTnLst>
                          </p:cTn>
                        </p:par>
                        <p:par>
                          <p:cTn id="45" fill="hold">
                            <p:stCondLst>
                              <p:cond delay="4500"/>
                            </p:stCondLst>
                            <p:childTnLst>
                              <p:par>
                                <p:cTn id="46" presetID="10" presetClass="entr" presetSubtype="0" fill="hold" nodeType="afterEffect">
                                  <p:stCondLst>
                                    <p:cond delay="0"/>
                                  </p:stCondLst>
                                  <p:childTnLst>
                                    <p:set>
                                      <p:cBhvr>
                                        <p:cTn id="47" dur="1" fill="hold">
                                          <p:stCondLst>
                                            <p:cond delay="0"/>
                                          </p:stCondLst>
                                        </p:cTn>
                                        <p:tgtEl>
                                          <p:spTgt spid="22"/>
                                        </p:tgtEl>
                                        <p:attrNameLst>
                                          <p:attrName>style.visibility</p:attrName>
                                        </p:attrNameLst>
                                      </p:cBhvr>
                                      <p:to>
                                        <p:strVal val="visible"/>
                                      </p:to>
                                    </p:set>
                                    <p:animEffect transition="in" filter="fade">
                                      <p:cBhvr>
                                        <p:cTn id="48" dur="500"/>
                                        <p:tgtEl>
                                          <p:spTgt spid="22"/>
                                        </p:tgtEl>
                                      </p:cBhvr>
                                    </p:animEffect>
                                  </p:childTnLst>
                                </p:cTn>
                              </p:par>
                            </p:childTnLst>
                          </p:cTn>
                        </p:par>
                        <p:par>
                          <p:cTn id="49" fill="hold">
                            <p:stCondLst>
                              <p:cond delay="5000"/>
                            </p:stCondLst>
                            <p:childTnLst>
                              <p:par>
                                <p:cTn id="50" presetID="22" presetClass="entr" presetSubtype="4" fill="hold" nodeType="afterEffect">
                                  <p:stCondLst>
                                    <p:cond delay="0"/>
                                  </p:stCondLst>
                                  <p:childTnLst>
                                    <p:set>
                                      <p:cBhvr>
                                        <p:cTn id="51" dur="1" fill="hold">
                                          <p:stCondLst>
                                            <p:cond delay="0"/>
                                          </p:stCondLst>
                                        </p:cTn>
                                        <p:tgtEl>
                                          <p:spTgt spid="39"/>
                                        </p:tgtEl>
                                        <p:attrNameLst>
                                          <p:attrName>style.visibility</p:attrName>
                                        </p:attrNameLst>
                                      </p:cBhvr>
                                      <p:to>
                                        <p:strVal val="visible"/>
                                      </p:to>
                                    </p:set>
                                    <p:animEffect transition="in" filter="wipe(down)">
                                      <p:cBhvr>
                                        <p:cTn id="52" dur="500"/>
                                        <p:tgtEl>
                                          <p:spTgt spid="39"/>
                                        </p:tgtEl>
                                      </p:cBhvr>
                                    </p:animEffect>
                                  </p:childTnLst>
                                </p:cTn>
                              </p:par>
                            </p:childTnLst>
                          </p:cTn>
                        </p:par>
                        <p:par>
                          <p:cTn id="53" fill="hold">
                            <p:stCondLst>
                              <p:cond delay="5500"/>
                            </p:stCondLst>
                            <p:childTnLst>
                              <p:par>
                                <p:cTn id="54" presetID="10" presetClass="entr" presetSubtype="0" fill="hold" nodeType="afterEffect">
                                  <p:stCondLst>
                                    <p:cond delay="0"/>
                                  </p:stCondLst>
                                  <p:childTnLst>
                                    <p:set>
                                      <p:cBhvr>
                                        <p:cTn id="55" dur="1" fill="hold">
                                          <p:stCondLst>
                                            <p:cond delay="0"/>
                                          </p:stCondLst>
                                        </p:cTn>
                                        <p:tgtEl>
                                          <p:spTgt spid="19"/>
                                        </p:tgtEl>
                                        <p:attrNameLst>
                                          <p:attrName>style.visibility</p:attrName>
                                        </p:attrNameLst>
                                      </p:cBhvr>
                                      <p:to>
                                        <p:strVal val="visible"/>
                                      </p:to>
                                    </p:set>
                                    <p:animEffect transition="in" filter="fade">
                                      <p:cBhvr>
                                        <p:cTn id="56" dur="500"/>
                                        <p:tgtEl>
                                          <p:spTgt spid="19"/>
                                        </p:tgtEl>
                                      </p:cBhvr>
                                    </p:animEffect>
                                  </p:childTnLst>
                                </p:cTn>
                              </p:par>
                            </p:childTnLst>
                          </p:cTn>
                        </p:par>
                        <p:par>
                          <p:cTn id="57" fill="hold">
                            <p:stCondLst>
                              <p:cond delay="6000"/>
                            </p:stCondLst>
                            <p:childTnLst>
                              <p:par>
                                <p:cTn id="58" presetID="22" presetClass="entr" presetSubtype="4" fill="hold" nodeType="afterEffect">
                                  <p:stCondLst>
                                    <p:cond delay="0"/>
                                  </p:stCondLst>
                                  <p:childTnLst>
                                    <p:set>
                                      <p:cBhvr>
                                        <p:cTn id="59" dur="1" fill="hold">
                                          <p:stCondLst>
                                            <p:cond delay="0"/>
                                          </p:stCondLst>
                                        </p:cTn>
                                        <p:tgtEl>
                                          <p:spTgt spid="2"/>
                                        </p:tgtEl>
                                        <p:attrNameLst>
                                          <p:attrName>style.visibility</p:attrName>
                                        </p:attrNameLst>
                                      </p:cBhvr>
                                      <p:to>
                                        <p:strVal val="visible"/>
                                      </p:to>
                                    </p:set>
                                    <p:animEffect transition="in" filter="wipe(down)">
                                      <p:cBhvr>
                                        <p:cTn id="60" dur="500"/>
                                        <p:tgtEl>
                                          <p:spTgt spid="2"/>
                                        </p:tgtEl>
                                      </p:cBhvr>
                                    </p:animEffect>
                                  </p:childTnLst>
                                </p:cTn>
                              </p:par>
                            </p:childTnLst>
                          </p:cTn>
                        </p:par>
                        <p:par>
                          <p:cTn id="61" fill="hold">
                            <p:stCondLst>
                              <p:cond delay="6500"/>
                            </p:stCondLst>
                            <p:childTnLst>
                              <p:par>
                                <p:cTn id="62" presetID="10" presetClass="entr" presetSubtype="0" fill="hold" nodeType="afterEffect">
                                  <p:stCondLst>
                                    <p:cond delay="0"/>
                                  </p:stCondLst>
                                  <p:childTnLst>
                                    <p:set>
                                      <p:cBhvr>
                                        <p:cTn id="63" dur="1" fill="hold">
                                          <p:stCondLst>
                                            <p:cond delay="0"/>
                                          </p:stCondLst>
                                        </p:cTn>
                                        <p:tgtEl>
                                          <p:spTgt spid="20"/>
                                        </p:tgtEl>
                                        <p:attrNameLst>
                                          <p:attrName>style.visibility</p:attrName>
                                        </p:attrNameLst>
                                      </p:cBhvr>
                                      <p:to>
                                        <p:strVal val="visible"/>
                                      </p:to>
                                    </p:set>
                                    <p:animEffect transition="in" filter="fade">
                                      <p:cBhvr>
                                        <p:cTn id="64"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p:bldP spid="6" grpId="0"/>
      <p:bldP spid="7" grpId="0" animBg="1"/>
      <p:bldP spid="10"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TextBox 34"/>
          <p:cNvSpPr txBox="1"/>
          <p:nvPr/>
        </p:nvSpPr>
        <p:spPr>
          <a:xfrm>
            <a:off x="6322516" y="664727"/>
            <a:ext cx="1675130" cy="1731244"/>
          </a:xfrm>
          <a:prstGeom prst="rect">
            <a:avLst/>
          </a:prstGeom>
          <a:noFill/>
        </p:spPr>
        <p:txBody>
          <a:bodyPr wrap="square" anchor="ctr">
            <a:normAutofit/>
          </a:bodyPr>
          <a:lstStyle/>
          <a:p>
            <a:pPr algn="ctr"/>
            <a:r>
              <a:rPr lang="en-US" altLang="zh-CN" sz="7200" b="1" dirty="0">
                <a:solidFill>
                  <a:schemeClr val="accent6"/>
                </a:solidFill>
                <a:latin typeface="微软雅黑" panose="020B0503020204020204" pitchFamily="34" charset="-122"/>
                <a:ea typeface="微软雅黑" panose="020B0503020204020204" pitchFamily="34" charset="-122"/>
              </a:rPr>
              <a:t>02</a:t>
            </a:r>
            <a:endParaRPr lang="zh-CN" altLang="en-US" sz="7200" b="1" dirty="0">
              <a:solidFill>
                <a:schemeClr val="accent6"/>
              </a:solidFill>
              <a:latin typeface="微软雅黑" panose="020B0503020204020204" pitchFamily="34" charset="-122"/>
              <a:ea typeface="微软雅黑" panose="020B0503020204020204" pitchFamily="34" charset="-122"/>
            </a:endParaRPr>
          </a:p>
        </p:txBody>
      </p:sp>
      <p:sp>
        <p:nvSpPr>
          <p:cNvPr id="19" name="文本框 18"/>
          <p:cNvSpPr txBox="1"/>
          <p:nvPr/>
        </p:nvSpPr>
        <p:spPr>
          <a:xfrm>
            <a:off x="1824521" y="2423797"/>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研究思路</a:t>
            </a:r>
          </a:p>
        </p:txBody>
      </p:sp>
      <p:sp>
        <p:nvSpPr>
          <p:cNvPr id="21" name="文本框 20"/>
          <p:cNvSpPr txBox="1"/>
          <p:nvPr/>
        </p:nvSpPr>
        <p:spPr>
          <a:xfrm>
            <a:off x="1824521" y="2885462"/>
            <a:ext cx="3298161"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tx1">
                    <a:lumMod val="50000"/>
                    <a:lumOff val="50000"/>
                  </a:schemeClr>
                </a:solidFill>
                <a:latin typeface="微软雅黑" panose="020B0503020204020204" pitchFamily="34" charset="-122"/>
                <a:ea typeface="微软雅黑" panose="020B0503020204020204" pitchFamily="34" charset="-122"/>
              </a:rPr>
              <a:t>研究方案可行性说明</a:t>
            </a:r>
          </a:p>
        </p:txBody>
      </p:sp>
      <p:sp>
        <p:nvSpPr>
          <p:cNvPr id="22" name="TextBox 44"/>
          <p:cNvSpPr txBox="1"/>
          <p:nvPr/>
        </p:nvSpPr>
        <p:spPr>
          <a:xfrm>
            <a:off x="723181" y="1773241"/>
            <a:ext cx="2510052" cy="881388"/>
          </a:xfrm>
          <a:prstGeom prst="rect">
            <a:avLst/>
          </a:prstGeom>
          <a:noFill/>
        </p:spPr>
        <p:txBody>
          <a:bodyPr wrap="none" lIns="360000" tIns="0" rIns="0" bIns="0" anchor="b" anchorCtr="0">
            <a:noAutofit/>
          </a:bodyPr>
          <a:lstStyle/>
          <a:p>
            <a:r>
              <a:rPr lang="zh-CN" altLang="en-US" sz="3600" b="1" dirty="0">
                <a:solidFill>
                  <a:schemeClr val="accent2"/>
                </a:solidFill>
                <a:latin typeface="微软雅黑" panose="020B0503020204020204" pitchFamily="34" charset="-122"/>
                <a:ea typeface="微软雅黑" panose="020B0503020204020204" pitchFamily="34" charset="-122"/>
              </a:rPr>
              <a:t>    思路与方法</a:t>
            </a:r>
            <a:endParaRPr lang="en-US" altLang="zh-CN" sz="3600" b="1" dirty="0">
              <a:solidFill>
                <a:schemeClr val="accent2"/>
              </a:solidFill>
              <a:latin typeface="微软雅黑" panose="020B0503020204020204" pitchFamily="34" charset="-122"/>
              <a:ea typeface="微软雅黑" panose="020B0503020204020204" pitchFamily="34" charset="-122"/>
            </a:endParaRPr>
          </a:p>
          <a:p>
            <a:r>
              <a:rPr lang="en-US" altLang="zh-CN" b="1" dirty="0">
                <a:solidFill>
                  <a:schemeClr val="accent2"/>
                </a:solidFill>
                <a:latin typeface="微软雅黑" panose="020B0503020204020204" pitchFamily="34" charset="-122"/>
                <a:ea typeface="微软雅黑" panose="020B0503020204020204" pitchFamily="34" charset="-122"/>
              </a:rPr>
              <a:t>     (Thoughts and Methods)</a:t>
            </a:r>
            <a:br>
              <a:rPr lang="en-US" altLang="zh-CN" b="1" dirty="0">
                <a:solidFill>
                  <a:schemeClr val="accent2"/>
                </a:solidFill>
                <a:latin typeface="微软雅黑" panose="020B0503020204020204" pitchFamily="34" charset="-122"/>
                <a:ea typeface="微软雅黑" panose="020B0503020204020204" pitchFamily="34" charset="-122"/>
              </a:rPr>
            </a:br>
            <a:endParaRPr lang="zh-CN" altLang="en-US" b="1" dirty="0">
              <a:solidFill>
                <a:schemeClr val="accent2"/>
              </a:solidFill>
              <a:latin typeface="微软雅黑" panose="020B0503020204020204" pitchFamily="34" charset="-122"/>
              <a:ea typeface="微软雅黑" panose="020B0503020204020204" pitchFamily="34" charset="-122"/>
            </a:endParaRPr>
          </a:p>
        </p:txBody>
      </p:sp>
      <p:pic>
        <p:nvPicPr>
          <p:cNvPr id="24" name="图片 23" descr="33af44c9fe23df8286f99d06e678fd1b">
            <a:extLst>
              <a:ext uri="{FF2B5EF4-FFF2-40B4-BE49-F238E27FC236}">
                <a16:creationId xmlns:a16="http://schemas.microsoft.com/office/drawing/2014/main" id="{757E40D3-9FB2-49D4-8D84-30099D0C8E8F}"/>
              </a:ext>
            </a:extLst>
          </p:cNvPr>
          <p:cNvPicPr>
            <a:picLocks noChangeAspect="1"/>
          </p:cNvPicPr>
          <p:nvPr/>
        </p:nvPicPr>
        <p:blipFill>
          <a:blip r:embed="rId3"/>
          <a:stretch>
            <a:fillRect/>
          </a:stretch>
        </p:blipFill>
        <p:spPr>
          <a:xfrm rot="13505325">
            <a:off x="6246011" y="1327153"/>
            <a:ext cx="6233981" cy="5988671"/>
          </a:xfrm>
          <a:prstGeom prst="rect">
            <a:avLst/>
          </a:prstGeom>
        </p:spPr>
      </p:pic>
      <p:pic>
        <p:nvPicPr>
          <p:cNvPr id="8" name="图片 7"/>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30996" y="0"/>
            <a:ext cx="2750949" cy="639590"/>
          </a:xfrm>
          <a:prstGeom prst="rect">
            <a:avLst/>
          </a:prstGeom>
        </p:spPr>
      </p:pic>
    </p:spTree>
    <p:extLst>
      <p:ext uri="{BB962C8B-B14F-4D97-AF65-F5344CB8AC3E}">
        <p14:creationId xmlns:p14="http://schemas.microsoft.com/office/powerpoint/2010/main" val="2698869807"/>
      </p:ext>
    </p:extLst>
  </p:cSld>
  <p:clrMapOvr>
    <a:masterClrMapping/>
  </p:clrMapOvr>
  <p:transition spd="slow">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0" y="133350"/>
            <a:ext cx="9144000" cy="457200"/>
            <a:chOff x="0" y="133350"/>
            <a:chExt cx="9144000" cy="45720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椭圆 10"/>
            <p:cNvSpPr/>
            <p:nvPr/>
          </p:nvSpPr>
          <p:spPr>
            <a:xfrm>
              <a:off x="6976110"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 name="椭圆 11"/>
            <p:cNvSpPr/>
            <p:nvPr/>
          </p:nvSpPr>
          <p:spPr>
            <a:xfrm>
              <a:off x="7378661" y="25919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椭圆 12"/>
            <p:cNvSpPr/>
            <p:nvPr/>
          </p:nvSpPr>
          <p:spPr>
            <a:xfrm>
              <a:off x="7757399"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8159950"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椭圆 14"/>
            <p:cNvSpPr/>
            <p:nvPr/>
          </p:nvSpPr>
          <p:spPr>
            <a:xfrm>
              <a:off x="8516302"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4" name="椭圆 3"/>
          <p:cNvSpPr/>
          <p:nvPr/>
        </p:nvSpPr>
        <p:spPr>
          <a:xfrm>
            <a:off x="247058" y="179071"/>
            <a:ext cx="384810" cy="3848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4"/>
                </a:solidFill>
                <a:latin typeface="微软雅黑" panose="020B0503020204020204" pitchFamily="34" charset="-122"/>
                <a:ea typeface="微软雅黑" panose="020B0503020204020204" pitchFamily="34" charset="-122"/>
              </a:rPr>
              <a:t>2</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矩形 6"/>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0" y="4764643"/>
            <a:ext cx="9144000" cy="369332"/>
            <a:chOff x="0" y="4764643"/>
            <a:chExt cx="9144000" cy="369332"/>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8602980" y="4764643"/>
              <a:ext cx="54102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07</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10" name="文本框 9"/>
          <p:cNvSpPr txBox="1"/>
          <p:nvPr/>
        </p:nvSpPr>
        <p:spPr>
          <a:xfrm>
            <a:off x="439463" y="697230"/>
            <a:ext cx="2143125"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accent4"/>
                </a:solidFill>
                <a:latin typeface="微软雅黑" panose="020B0503020204020204" pitchFamily="34" charset="-122"/>
                <a:ea typeface="微软雅黑" panose="020B0503020204020204" pitchFamily="34" charset="-122"/>
              </a:rPr>
              <a:t>研究思路</a:t>
            </a:r>
          </a:p>
        </p:txBody>
      </p:sp>
      <p:sp>
        <p:nvSpPr>
          <p:cNvPr id="18" name="矩形 17"/>
          <p:cNvSpPr/>
          <p:nvPr/>
        </p:nvSpPr>
        <p:spPr>
          <a:xfrm>
            <a:off x="707275" y="154364"/>
            <a:ext cx="1467068"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思路与方法</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42" name="矩形 41"/>
          <p:cNvSpPr/>
          <p:nvPr/>
        </p:nvSpPr>
        <p:spPr>
          <a:xfrm>
            <a:off x="2762711" y="186810"/>
            <a:ext cx="3082895"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(Thoughts and Methods)</a:t>
            </a:r>
            <a:endParaRPr lang="zh-CN" altLang="en-US" dirty="0">
              <a:solidFill>
                <a:schemeClr val="bg1"/>
              </a:solidFill>
            </a:endParaRPr>
          </a:p>
        </p:txBody>
      </p:sp>
      <p:grpSp>
        <p:nvGrpSpPr>
          <p:cNvPr id="100" name="组合 99"/>
          <p:cNvGrpSpPr/>
          <p:nvPr/>
        </p:nvGrpSpPr>
        <p:grpSpPr>
          <a:xfrm>
            <a:off x="1082060" y="1775565"/>
            <a:ext cx="1725543" cy="919566"/>
            <a:chOff x="1082060" y="1775565"/>
            <a:chExt cx="1725543" cy="919566"/>
          </a:xfrm>
        </p:grpSpPr>
        <p:grpSp>
          <p:nvGrpSpPr>
            <p:cNvPr id="97" name="组合 96"/>
            <p:cNvGrpSpPr/>
            <p:nvPr/>
          </p:nvGrpSpPr>
          <p:grpSpPr>
            <a:xfrm>
              <a:off x="1082060" y="1775565"/>
              <a:ext cx="1725543" cy="919566"/>
              <a:chOff x="1082060" y="1775565"/>
              <a:chExt cx="1725543" cy="919566"/>
            </a:xfrm>
          </p:grpSpPr>
          <p:sp>
            <p:nvSpPr>
              <p:cNvPr id="72" name="任意多边形: 形状 71"/>
              <p:cNvSpPr/>
              <p:nvPr/>
            </p:nvSpPr>
            <p:spPr>
              <a:xfrm>
                <a:off x="1082060" y="1924837"/>
                <a:ext cx="1725543" cy="770294"/>
              </a:xfrm>
              <a:custGeom>
                <a:avLst/>
                <a:gdLst/>
                <a:ahLst/>
                <a:cxnLst>
                  <a:cxn ang="0">
                    <a:pos x="wd2" y="hd2"/>
                  </a:cxn>
                  <a:cxn ang="5400000">
                    <a:pos x="wd2" y="hd2"/>
                  </a:cxn>
                  <a:cxn ang="10800000">
                    <a:pos x="wd2" y="hd2"/>
                  </a:cxn>
                  <a:cxn ang="16200000">
                    <a:pos x="wd2" y="hd2"/>
                  </a:cxn>
                </a:cxnLst>
                <a:rect l="0" t="0" r="r" b="b"/>
                <a:pathLst>
                  <a:path w="21600" h="17478" extrusionOk="0">
                    <a:moveTo>
                      <a:pt x="0" y="17478"/>
                    </a:moveTo>
                    <a:cubicBezTo>
                      <a:pt x="6934" y="476"/>
                      <a:pt x="14134" y="-4122"/>
                      <a:pt x="21600" y="3685"/>
                    </a:cubicBezTo>
                  </a:path>
                </a:pathLst>
              </a:custGeom>
              <a:ln w="12700" cap="flat" cmpd="sng" algn="ctr">
                <a:solidFill>
                  <a:schemeClr val="tx2"/>
                </a:solidFill>
                <a:prstDash val="solid"/>
                <a:miter lim="400000"/>
                <a:headEnd type="oval" w="med" len="med"/>
                <a:tailEnd type="triangle" w="med" len="med"/>
              </a:ln>
            </p:spPr>
            <p:txBody>
              <a:bodyPr anchor="ctr"/>
              <a:lstStyle/>
              <a:p>
                <a:pPr algn="ctr"/>
                <a:endParaRPr>
                  <a:latin typeface="微软雅黑" panose="020B0503020204020204" pitchFamily="34" charset="-122"/>
                  <a:ea typeface="微软雅黑" panose="020B0503020204020204" pitchFamily="34" charset="-122"/>
                </a:endParaRPr>
              </a:p>
            </p:txBody>
          </p:sp>
          <p:sp>
            <p:nvSpPr>
              <p:cNvPr id="73" name="椭圆 72"/>
              <p:cNvSpPr/>
              <p:nvPr/>
            </p:nvSpPr>
            <p:spPr>
              <a:xfrm rot="21284061">
                <a:off x="1734628" y="1775565"/>
                <a:ext cx="400440" cy="400439"/>
              </a:xfrm>
              <a:prstGeom prst="ellipse">
                <a:avLst/>
              </a:prstGeom>
              <a:solidFill>
                <a:schemeClr val="accent3"/>
              </a:solidFill>
              <a:ln w="12700" cap="flat">
                <a:noFill/>
                <a:miter lim="400000"/>
              </a:ln>
              <a:effectLst/>
            </p:spPr>
            <p:txBody>
              <a:bodyPr anchor="ctr"/>
              <a:lstStyle/>
              <a:p>
                <a:pPr algn="ctr"/>
                <a:endParaRPr>
                  <a:latin typeface="微软雅黑" panose="020B0503020204020204" pitchFamily="34" charset="-122"/>
                  <a:ea typeface="微软雅黑" panose="020B0503020204020204" pitchFamily="34" charset="-122"/>
                </a:endParaRPr>
              </a:p>
            </p:txBody>
          </p:sp>
        </p:grpSp>
        <p:sp>
          <p:nvSpPr>
            <p:cNvPr id="74" name="任意多边形: 形状 73"/>
            <p:cNvSpPr/>
            <p:nvPr/>
          </p:nvSpPr>
          <p:spPr>
            <a:xfrm rot="21284061">
              <a:off x="1835591" y="1859032"/>
              <a:ext cx="195852" cy="204618"/>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bg1"/>
            </a:solidFill>
            <a:ln w="12700" cap="flat">
              <a:noFill/>
              <a:miter lim="400000"/>
            </a:ln>
            <a:effectLst/>
          </p:spPr>
          <p:txBody>
            <a:bodyPr anchor="ctr"/>
            <a:lstStyle/>
            <a:p>
              <a:pPr algn="ctr"/>
              <a:endParaRPr>
                <a:latin typeface="微软雅黑" panose="020B0503020204020204" pitchFamily="34" charset="-122"/>
                <a:ea typeface="微软雅黑" panose="020B0503020204020204" pitchFamily="34" charset="-122"/>
              </a:endParaRPr>
            </a:p>
          </p:txBody>
        </p:sp>
      </p:grpSp>
      <p:grpSp>
        <p:nvGrpSpPr>
          <p:cNvPr id="106" name="组合 105"/>
          <p:cNvGrpSpPr/>
          <p:nvPr/>
        </p:nvGrpSpPr>
        <p:grpSpPr>
          <a:xfrm>
            <a:off x="2944241" y="1384795"/>
            <a:ext cx="1816852" cy="980027"/>
            <a:chOff x="2944241" y="1384795"/>
            <a:chExt cx="1816852" cy="980027"/>
          </a:xfrm>
        </p:grpSpPr>
        <p:grpSp>
          <p:nvGrpSpPr>
            <p:cNvPr id="98" name="组合 97"/>
            <p:cNvGrpSpPr/>
            <p:nvPr/>
          </p:nvGrpSpPr>
          <p:grpSpPr>
            <a:xfrm>
              <a:off x="2944241" y="1384795"/>
              <a:ext cx="1816852" cy="980027"/>
              <a:chOff x="2944241" y="1384795"/>
              <a:chExt cx="1816852" cy="980027"/>
            </a:xfrm>
          </p:grpSpPr>
          <p:sp>
            <p:nvSpPr>
              <p:cNvPr id="71" name="任意多边形: 形状 70"/>
              <p:cNvSpPr/>
              <p:nvPr/>
            </p:nvSpPr>
            <p:spPr>
              <a:xfrm>
                <a:off x="2944241" y="1605105"/>
                <a:ext cx="1816852" cy="759717"/>
              </a:xfrm>
              <a:custGeom>
                <a:avLst/>
                <a:gdLst/>
                <a:ahLst/>
                <a:cxnLst>
                  <a:cxn ang="0">
                    <a:pos x="wd2" y="hd2"/>
                  </a:cxn>
                  <a:cxn ang="5400000">
                    <a:pos x="wd2" y="hd2"/>
                  </a:cxn>
                  <a:cxn ang="10800000">
                    <a:pos x="wd2" y="hd2"/>
                  </a:cxn>
                  <a:cxn ang="16200000">
                    <a:pos x="wd2" y="hd2"/>
                  </a:cxn>
                </a:cxnLst>
                <a:rect l="0" t="0" r="r" b="b"/>
                <a:pathLst>
                  <a:path w="21600" h="17755" extrusionOk="0">
                    <a:moveTo>
                      <a:pt x="0" y="17755"/>
                    </a:moveTo>
                    <a:cubicBezTo>
                      <a:pt x="4555" y="1088"/>
                      <a:pt x="11755" y="-3845"/>
                      <a:pt x="21600" y="2956"/>
                    </a:cubicBezTo>
                  </a:path>
                </a:pathLst>
              </a:custGeom>
              <a:ln w="12700" cap="flat" cmpd="sng" algn="ctr">
                <a:solidFill>
                  <a:schemeClr val="tx2"/>
                </a:solidFill>
                <a:prstDash val="solid"/>
                <a:miter lim="400000"/>
                <a:headEnd type="oval" w="med" len="med"/>
                <a:tailEnd type="triangle" w="med" len="med"/>
              </a:ln>
            </p:spPr>
            <p:txBody>
              <a:bodyPr anchor="ctr"/>
              <a:lstStyle/>
              <a:p>
                <a:pPr algn="ctr"/>
                <a:endParaRPr>
                  <a:latin typeface="微软雅黑" panose="020B0503020204020204" pitchFamily="34" charset="-122"/>
                  <a:ea typeface="微软雅黑" panose="020B0503020204020204" pitchFamily="34" charset="-122"/>
                </a:endParaRPr>
              </a:p>
            </p:txBody>
          </p:sp>
          <p:sp>
            <p:nvSpPr>
              <p:cNvPr id="75" name="椭圆 74"/>
              <p:cNvSpPr/>
              <p:nvPr/>
            </p:nvSpPr>
            <p:spPr>
              <a:xfrm rot="21284061">
                <a:off x="3620116" y="1384795"/>
                <a:ext cx="474410" cy="474410"/>
              </a:xfrm>
              <a:prstGeom prst="ellipse">
                <a:avLst/>
              </a:prstGeom>
              <a:solidFill>
                <a:schemeClr val="accent5"/>
              </a:solidFill>
              <a:ln w="12700" cap="flat">
                <a:noFill/>
                <a:miter lim="400000"/>
              </a:ln>
              <a:effectLst/>
            </p:spPr>
            <p:txBody>
              <a:bodyPr anchor="ctr"/>
              <a:lstStyle/>
              <a:p>
                <a:pPr algn="ctr"/>
                <a:endParaRPr>
                  <a:latin typeface="微软雅黑" panose="020B0503020204020204" pitchFamily="34" charset="-122"/>
                  <a:ea typeface="微软雅黑" panose="020B0503020204020204" pitchFamily="34" charset="-122"/>
                </a:endParaRPr>
              </a:p>
            </p:txBody>
          </p:sp>
        </p:grpSp>
        <p:sp>
          <p:nvSpPr>
            <p:cNvPr id="76" name="任意多边形: 形状 75"/>
            <p:cNvSpPr/>
            <p:nvPr/>
          </p:nvSpPr>
          <p:spPr>
            <a:xfrm rot="21284061">
              <a:off x="3739730" y="1483682"/>
              <a:ext cx="232030" cy="242416"/>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bg1"/>
            </a:solidFill>
            <a:ln w="12700" cap="flat">
              <a:noFill/>
              <a:miter lim="400000"/>
            </a:ln>
            <a:effectLst/>
          </p:spPr>
          <p:txBody>
            <a:bodyPr anchor="ctr"/>
            <a:lstStyle/>
            <a:p>
              <a:pPr algn="ctr"/>
              <a:endParaRPr>
                <a:latin typeface="微软雅黑" panose="020B0503020204020204" pitchFamily="34" charset="-122"/>
                <a:ea typeface="微软雅黑" panose="020B0503020204020204" pitchFamily="34" charset="-122"/>
              </a:endParaRPr>
            </a:p>
          </p:txBody>
        </p:sp>
      </p:grpSp>
      <p:grpSp>
        <p:nvGrpSpPr>
          <p:cNvPr id="104" name="组合 103"/>
          <p:cNvGrpSpPr/>
          <p:nvPr/>
        </p:nvGrpSpPr>
        <p:grpSpPr>
          <a:xfrm>
            <a:off x="6194729" y="1548574"/>
            <a:ext cx="2080822" cy="2080822"/>
            <a:chOff x="6194729" y="1548574"/>
            <a:chExt cx="2080822" cy="2080822"/>
          </a:xfrm>
        </p:grpSpPr>
        <p:sp>
          <p:nvSpPr>
            <p:cNvPr id="81" name="椭圆 80"/>
            <p:cNvSpPr/>
            <p:nvPr/>
          </p:nvSpPr>
          <p:spPr>
            <a:xfrm>
              <a:off x="6194729" y="1548574"/>
              <a:ext cx="2080822" cy="2080822"/>
            </a:xfrm>
            <a:prstGeom prst="ellipse">
              <a:avLst/>
            </a:prstGeom>
            <a:solidFill>
              <a:schemeClr val="accent4">
                <a:lumMod val="100000"/>
              </a:schemeClr>
            </a:solidFill>
            <a:ln w="12700">
              <a:miter lim="400000"/>
            </a:ln>
          </p:spPr>
          <p:txBody>
            <a:bodyPr wrap="none" anchor="ctr">
              <a:normAutofit/>
            </a:bodyPr>
            <a:lstStyle/>
            <a:p>
              <a:pPr algn="ctr"/>
              <a:br>
                <a:rPr lang="zh-CN" altLang="en-US" dirty="0">
                  <a:solidFill>
                    <a:schemeClr val="bg1"/>
                  </a:solidFill>
                  <a:latin typeface="微软雅黑" panose="020B0503020204020204" pitchFamily="34" charset="-122"/>
                  <a:ea typeface="微软雅黑" panose="020B0503020204020204" pitchFamily="34" charset="-122"/>
                </a:rPr>
              </a:br>
              <a:br>
                <a:rPr lang="zh-CN" altLang="en-US" dirty="0">
                  <a:solidFill>
                    <a:schemeClr val="bg1"/>
                  </a:solidFill>
                  <a:latin typeface="微软雅黑" panose="020B0503020204020204" pitchFamily="34" charset="-122"/>
                  <a:ea typeface="微软雅黑" panose="020B0503020204020204" pitchFamily="34" charset="-122"/>
                </a:rPr>
              </a:br>
              <a:br>
                <a:rPr lang="zh-CN" altLang="en-US" dirty="0">
                  <a:solidFill>
                    <a:schemeClr val="bg1"/>
                  </a:solidFill>
                  <a:latin typeface="微软雅黑" panose="020B0503020204020204" pitchFamily="34" charset="-122"/>
                  <a:ea typeface="微软雅黑" panose="020B0503020204020204" pitchFamily="34" charset="-122"/>
                </a:rPr>
              </a:br>
              <a:r>
                <a:rPr lang="zh-CN" altLang="en-US" dirty="0">
                  <a:solidFill>
                    <a:schemeClr val="bg1"/>
                  </a:solidFill>
                  <a:latin typeface="微软雅黑" panose="020B0503020204020204" pitchFamily="34" charset="-122"/>
                  <a:ea typeface="微软雅黑" panose="020B0503020204020204" pitchFamily="34" charset="-122"/>
                </a:rPr>
                <a:t>持续优化</a:t>
              </a:r>
            </a:p>
          </p:txBody>
        </p:sp>
        <p:sp>
          <p:nvSpPr>
            <p:cNvPr id="82" name="任意多边形: 形状 81"/>
            <p:cNvSpPr/>
            <p:nvPr/>
          </p:nvSpPr>
          <p:spPr>
            <a:xfrm>
              <a:off x="6789821" y="2028770"/>
              <a:ext cx="890639" cy="676881"/>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FFFFFF"/>
            </a:solidFill>
            <a:ln w="12700">
              <a:miter lim="400000"/>
            </a:ln>
          </p:spPr>
          <p:txBody>
            <a:bodyPr anchor="ctr"/>
            <a:lstStyle/>
            <a:p>
              <a:pPr algn="ctr"/>
              <a:endParaRPr>
                <a:latin typeface="微软雅黑" panose="020B0503020204020204" pitchFamily="34" charset="-122"/>
                <a:ea typeface="微软雅黑" panose="020B0503020204020204" pitchFamily="34" charset="-122"/>
              </a:endParaRPr>
            </a:p>
          </p:txBody>
        </p:sp>
      </p:grpSp>
      <p:grpSp>
        <p:nvGrpSpPr>
          <p:cNvPr id="105" name="组合 104"/>
          <p:cNvGrpSpPr/>
          <p:nvPr/>
        </p:nvGrpSpPr>
        <p:grpSpPr>
          <a:xfrm>
            <a:off x="5047376" y="947451"/>
            <a:ext cx="2269510" cy="1130094"/>
            <a:chOff x="4912101" y="1021635"/>
            <a:chExt cx="2269510" cy="1130094"/>
          </a:xfrm>
        </p:grpSpPr>
        <p:grpSp>
          <p:nvGrpSpPr>
            <p:cNvPr id="99" name="组合 98"/>
            <p:cNvGrpSpPr/>
            <p:nvPr/>
          </p:nvGrpSpPr>
          <p:grpSpPr>
            <a:xfrm>
              <a:off x="4912101" y="1021635"/>
              <a:ext cx="2269510" cy="1130094"/>
              <a:chOff x="4912101" y="1021635"/>
              <a:chExt cx="2269510" cy="1130094"/>
            </a:xfrm>
          </p:grpSpPr>
          <p:sp>
            <p:nvSpPr>
              <p:cNvPr id="70" name="任意多边形: 形状 69"/>
              <p:cNvSpPr/>
              <p:nvPr/>
            </p:nvSpPr>
            <p:spPr>
              <a:xfrm>
                <a:off x="4912101" y="1199391"/>
                <a:ext cx="2269510" cy="952338"/>
              </a:xfrm>
              <a:custGeom>
                <a:avLst/>
                <a:gdLst/>
                <a:ahLst/>
                <a:cxnLst>
                  <a:cxn ang="0">
                    <a:pos x="wd2" y="hd2"/>
                  </a:cxn>
                  <a:cxn ang="5400000">
                    <a:pos x="wd2" y="hd2"/>
                  </a:cxn>
                  <a:cxn ang="10800000">
                    <a:pos x="wd2" y="hd2"/>
                  </a:cxn>
                  <a:cxn ang="16200000">
                    <a:pos x="wd2" y="hd2"/>
                  </a:cxn>
                </a:cxnLst>
                <a:rect l="0" t="0" r="r" b="b"/>
                <a:pathLst>
                  <a:path w="21600" h="17890" extrusionOk="0">
                    <a:moveTo>
                      <a:pt x="0" y="17890"/>
                    </a:moveTo>
                    <a:cubicBezTo>
                      <a:pt x="4906" y="1368"/>
                      <a:pt x="12106" y="-3710"/>
                      <a:pt x="21600" y="2657"/>
                    </a:cubicBezTo>
                  </a:path>
                </a:pathLst>
              </a:custGeom>
              <a:ln w="12700" cap="flat" cmpd="sng" algn="ctr">
                <a:solidFill>
                  <a:schemeClr val="tx2"/>
                </a:solidFill>
                <a:prstDash val="solid"/>
                <a:miter lim="400000"/>
                <a:headEnd type="oval" w="med" len="med"/>
                <a:tailEnd type="triangle" w="med" len="med"/>
              </a:ln>
            </p:spPr>
            <p:txBody>
              <a:bodyPr anchor="ctr"/>
              <a:lstStyle/>
              <a:p>
                <a:pPr algn="ctr"/>
                <a:endParaRPr>
                  <a:latin typeface="微软雅黑" panose="020B0503020204020204" pitchFamily="34" charset="-122"/>
                  <a:ea typeface="微软雅黑" panose="020B0503020204020204" pitchFamily="34" charset="-122"/>
                </a:endParaRPr>
              </a:p>
            </p:txBody>
          </p:sp>
          <p:sp>
            <p:nvSpPr>
              <p:cNvPr id="83" name="椭圆 82"/>
              <p:cNvSpPr/>
              <p:nvPr/>
            </p:nvSpPr>
            <p:spPr>
              <a:xfrm rot="21284061">
                <a:off x="5556143" y="1021635"/>
                <a:ext cx="615687" cy="615687"/>
              </a:xfrm>
              <a:prstGeom prst="ellipse">
                <a:avLst/>
              </a:prstGeom>
              <a:solidFill>
                <a:schemeClr val="accent6"/>
              </a:solidFill>
              <a:ln w="12700" cap="flat">
                <a:noFill/>
                <a:miter lim="400000"/>
              </a:ln>
              <a:effectLst/>
            </p:spPr>
            <p:txBody>
              <a:bodyPr anchor="ctr"/>
              <a:lstStyle/>
              <a:p>
                <a:pPr algn="ctr"/>
                <a:endParaRPr>
                  <a:latin typeface="微软雅黑" panose="020B0503020204020204" pitchFamily="34" charset="-122"/>
                  <a:ea typeface="微软雅黑" panose="020B0503020204020204" pitchFamily="34" charset="-122"/>
                </a:endParaRPr>
              </a:p>
            </p:txBody>
          </p:sp>
        </p:grpSp>
        <p:sp>
          <p:nvSpPr>
            <p:cNvPr id="84" name="任意多边形: 形状 83"/>
            <p:cNvSpPr/>
            <p:nvPr/>
          </p:nvSpPr>
          <p:spPr>
            <a:xfrm rot="21284061">
              <a:off x="5711377" y="1149970"/>
              <a:ext cx="301128" cy="314607"/>
            </a:xfrm>
            <a:custGeom>
              <a:avLst/>
              <a:gdLst/>
              <a:ahLst/>
              <a:cxnLst>
                <a:cxn ang="0">
                  <a:pos x="wd2" y="hd2"/>
                </a:cxn>
                <a:cxn ang="5400000">
                  <a:pos x="wd2" y="hd2"/>
                </a:cxn>
                <a:cxn ang="10800000">
                  <a:pos x="wd2" y="hd2"/>
                </a:cxn>
                <a:cxn ang="16200000">
                  <a:pos x="wd2" y="hd2"/>
                </a:cxn>
              </a:cxnLst>
              <a:rect l="0" t="0" r="r" b="b"/>
              <a:pathLst>
                <a:path w="21296" h="21203" extrusionOk="0">
                  <a:moveTo>
                    <a:pt x="14324" y="3544"/>
                  </a:moveTo>
                  <a:cubicBezTo>
                    <a:pt x="15314" y="3202"/>
                    <a:pt x="15854" y="2173"/>
                    <a:pt x="15494" y="1230"/>
                  </a:cubicBezTo>
                  <a:cubicBezTo>
                    <a:pt x="15134" y="202"/>
                    <a:pt x="13964" y="-227"/>
                    <a:pt x="12974" y="116"/>
                  </a:cubicBezTo>
                  <a:cubicBezTo>
                    <a:pt x="11984" y="459"/>
                    <a:pt x="11534" y="1487"/>
                    <a:pt x="11894" y="2430"/>
                  </a:cubicBezTo>
                  <a:cubicBezTo>
                    <a:pt x="12254" y="3373"/>
                    <a:pt x="13334" y="3887"/>
                    <a:pt x="14324" y="3544"/>
                  </a:cubicBezTo>
                  <a:close/>
                  <a:moveTo>
                    <a:pt x="21074" y="4659"/>
                  </a:moveTo>
                  <a:cubicBezTo>
                    <a:pt x="20624" y="4230"/>
                    <a:pt x="19994" y="4144"/>
                    <a:pt x="19544" y="4487"/>
                  </a:cubicBezTo>
                  <a:cubicBezTo>
                    <a:pt x="16934" y="6544"/>
                    <a:pt x="16934" y="6544"/>
                    <a:pt x="16934" y="6544"/>
                  </a:cubicBezTo>
                  <a:cubicBezTo>
                    <a:pt x="13244" y="4402"/>
                    <a:pt x="13244" y="4402"/>
                    <a:pt x="13244" y="4402"/>
                  </a:cubicBezTo>
                  <a:cubicBezTo>
                    <a:pt x="13064" y="4230"/>
                    <a:pt x="12884" y="4144"/>
                    <a:pt x="12704" y="4059"/>
                  </a:cubicBezTo>
                  <a:cubicBezTo>
                    <a:pt x="12524" y="3973"/>
                    <a:pt x="12524" y="3973"/>
                    <a:pt x="12524" y="3973"/>
                  </a:cubicBezTo>
                  <a:cubicBezTo>
                    <a:pt x="12524" y="3973"/>
                    <a:pt x="12524" y="3973"/>
                    <a:pt x="12524" y="3973"/>
                  </a:cubicBezTo>
                  <a:cubicBezTo>
                    <a:pt x="12254" y="3887"/>
                    <a:pt x="11984" y="3887"/>
                    <a:pt x="11624" y="3973"/>
                  </a:cubicBezTo>
                  <a:cubicBezTo>
                    <a:pt x="11624" y="3887"/>
                    <a:pt x="11624" y="3887"/>
                    <a:pt x="11624" y="3887"/>
                  </a:cubicBezTo>
                  <a:cubicBezTo>
                    <a:pt x="6044" y="5687"/>
                    <a:pt x="6044" y="5687"/>
                    <a:pt x="6044" y="5687"/>
                  </a:cubicBezTo>
                  <a:cubicBezTo>
                    <a:pt x="5594" y="5773"/>
                    <a:pt x="5234" y="6202"/>
                    <a:pt x="5234" y="6716"/>
                  </a:cubicBezTo>
                  <a:cubicBezTo>
                    <a:pt x="5234" y="10659"/>
                    <a:pt x="5234" y="10659"/>
                    <a:pt x="5234" y="10659"/>
                  </a:cubicBezTo>
                  <a:cubicBezTo>
                    <a:pt x="5234" y="11173"/>
                    <a:pt x="5684" y="11687"/>
                    <a:pt x="6314" y="11687"/>
                  </a:cubicBezTo>
                  <a:cubicBezTo>
                    <a:pt x="6944" y="11687"/>
                    <a:pt x="7394" y="11173"/>
                    <a:pt x="7394" y="10659"/>
                  </a:cubicBezTo>
                  <a:cubicBezTo>
                    <a:pt x="7394" y="7487"/>
                    <a:pt x="7394" y="7487"/>
                    <a:pt x="7394" y="7487"/>
                  </a:cubicBezTo>
                  <a:cubicBezTo>
                    <a:pt x="9464" y="6802"/>
                    <a:pt x="9464" y="6802"/>
                    <a:pt x="9464" y="6802"/>
                  </a:cubicBezTo>
                  <a:cubicBezTo>
                    <a:pt x="7934" y="10573"/>
                    <a:pt x="7934" y="10573"/>
                    <a:pt x="7934" y="10573"/>
                  </a:cubicBezTo>
                  <a:cubicBezTo>
                    <a:pt x="7664" y="11087"/>
                    <a:pt x="7754" y="11602"/>
                    <a:pt x="8024" y="12116"/>
                  </a:cubicBezTo>
                  <a:cubicBezTo>
                    <a:pt x="7304" y="13659"/>
                    <a:pt x="7304" y="13659"/>
                    <a:pt x="7304" y="13659"/>
                  </a:cubicBezTo>
                  <a:cubicBezTo>
                    <a:pt x="1904" y="13573"/>
                    <a:pt x="1904" y="13573"/>
                    <a:pt x="1904" y="13573"/>
                  </a:cubicBezTo>
                  <a:cubicBezTo>
                    <a:pt x="1904" y="13573"/>
                    <a:pt x="1904" y="13573"/>
                    <a:pt x="1904" y="13573"/>
                  </a:cubicBezTo>
                  <a:cubicBezTo>
                    <a:pt x="1454" y="13573"/>
                    <a:pt x="1094" y="13830"/>
                    <a:pt x="914" y="14259"/>
                  </a:cubicBezTo>
                  <a:cubicBezTo>
                    <a:pt x="104" y="15887"/>
                    <a:pt x="104" y="15887"/>
                    <a:pt x="104" y="15887"/>
                  </a:cubicBezTo>
                  <a:cubicBezTo>
                    <a:pt x="-166" y="16487"/>
                    <a:pt x="104" y="17173"/>
                    <a:pt x="734" y="17430"/>
                  </a:cubicBezTo>
                  <a:cubicBezTo>
                    <a:pt x="1364" y="17687"/>
                    <a:pt x="2084" y="17430"/>
                    <a:pt x="2354" y="16830"/>
                  </a:cubicBezTo>
                  <a:cubicBezTo>
                    <a:pt x="2804" y="15887"/>
                    <a:pt x="2804" y="15887"/>
                    <a:pt x="2804" y="15887"/>
                  </a:cubicBezTo>
                  <a:cubicBezTo>
                    <a:pt x="7934" y="15973"/>
                    <a:pt x="7934" y="15973"/>
                    <a:pt x="7934" y="15973"/>
                  </a:cubicBezTo>
                  <a:cubicBezTo>
                    <a:pt x="8474" y="16059"/>
                    <a:pt x="8924" y="15802"/>
                    <a:pt x="9194" y="15287"/>
                  </a:cubicBezTo>
                  <a:cubicBezTo>
                    <a:pt x="10094" y="13402"/>
                    <a:pt x="10094" y="13402"/>
                    <a:pt x="10094" y="13402"/>
                  </a:cubicBezTo>
                  <a:cubicBezTo>
                    <a:pt x="12434" y="14344"/>
                    <a:pt x="12434" y="14344"/>
                    <a:pt x="12434" y="14344"/>
                  </a:cubicBezTo>
                  <a:cubicBezTo>
                    <a:pt x="12614" y="19573"/>
                    <a:pt x="12614" y="19573"/>
                    <a:pt x="12614" y="19573"/>
                  </a:cubicBezTo>
                  <a:cubicBezTo>
                    <a:pt x="12614" y="19573"/>
                    <a:pt x="12614" y="19573"/>
                    <a:pt x="12614" y="19573"/>
                  </a:cubicBezTo>
                  <a:cubicBezTo>
                    <a:pt x="12704" y="20002"/>
                    <a:pt x="12974" y="20344"/>
                    <a:pt x="13424" y="20516"/>
                  </a:cubicBezTo>
                  <a:cubicBezTo>
                    <a:pt x="15044" y="21116"/>
                    <a:pt x="15044" y="21116"/>
                    <a:pt x="15044" y="21116"/>
                  </a:cubicBezTo>
                  <a:cubicBezTo>
                    <a:pt x="15674" y="21373"/>
                    <a:pt x="16394" y="21030"/>
                    <a:pt x="16664" y="20430"/>
                  </a:cubicBezTo>
                  <a:cubicBezTo>
                    <a:pt x="16934" y="19830"/>
                    <a:pt x="16574" y="19144"/>
                    <a:pt x="15944" y="18887"/>
                  </a:cubicBezTo>
                  <a:cubicBezTo>
                    <a:pt x="15134" y="18544"/>
                    <a:pt x="15134" y="18544"/>
                    <a:pt x="15134" y="18544"/>
                  </a:cubicBezTo>
                  <a:cubicBezTo>
                    <a:pt x="14954" y="13487"/>
                    <a:pt x="14954" y="13487"/>
                    <a:pt x="14954" y="13487"/>
                  </a:cubicBezTo>
                  <a:cubicBezTo>
                    <a:pt x="14954" y="13487"/>
                    <a:pt x="14954" y="13402"/>
                    <a:pt x="14954" y="13402"/>
                  </a:cubicBezTo>
                  <a:cubicBezTo>
                    <a:pt x="14954" y="13402"/>
                    <a:pt x="14954" y="13402"/>
                    <a:pt x="14954" y="13402"/>
                  </a:cubicBezTo>
                  <a:cubicBezTo>
                    <a:pt x="14954" y="12973"/>
                    <a:pt x="14594" y="12544"/>
                    <a:pt x="14144" y="12373"/>
                  </a:cubicBezTo>
                  <a:cubicBezTo>
                    <a:pt x="11894" y="11002"/>
                    <a:pt x="11894" y="11002"/>
                    <a:pt x="11894" y="11002"/>
                  </a:cubicBezTo>
                  <a:cubicBezTo>
                    <a:pt x="13514" y="6973"/>
                    <a:pt x="13514" y="6973"/>
                    <a:pt x="13514" y="6973"/>
                  </a:cubicBezTo>
                  <a:cubicBezTo>
                    <a:pt x="16394" y="8687"/>
                    <a:pt x="16394" y="8687"/>
                    <a:pt x="16394" y="8687"/>
                  </a:cubicBezTo>
                  <a:cubicBezTo>
                    <a:pt x="16844" y="8944"/>
                    <a:pt x="17384" y="8944"/>
                    <a:pt x="17744" y="8602"/>
                  </a:cubicBezTo>
                  <a:cubicBezTo>
                    <a:pt x="20894" y="6116"/>
                    <a:pt x="20894" y="6116"/>
                    <a:pt x="20894" y="6116"/>
                  </a:cubicBezTo>
                  <a:cubicBezTo>
                    <a:pt x="21344" y="5687"/>
                    <a:pt x="21434" y="5087"/>
                    <a:pt x="21074" y="4659"/>
                  </a:cubicBezTo>
                  <a:close/>
                </a:path>
              </a:pathLst>
            </a:custGeom>
            <a:solidFill>
              <a:schemeClr val="bg1"/>
            </a:solidFill>
            <a:ln w="12700" cap="flat">
              <a:noFill/>
              <a:miter lim="400000"/>
            </a:ln>
            <a:effectLst/>
          </p:spPr>
          <p:txBody>
            <a:bodyPr anchor="ctr"/>
            <a:lstStyle/>
            <a:p>
              <a:pPr algn="ctr"/>
              <a:endParaRPr>
                <a:latin typeface="微软雅黑" panose="020B0503020204020204" pitchFamily="34" charset="-122"/>
                <a:ea typeface="微软雅黑" panose="020B0503020204020204" pitchFamily="34" charset="-122"/>
              </a:endParaRPr>
            </a:p>
          </p:txBody>
        </p:sp>
      </p:grpSp>
      <p:sp>
        <p:nvSpPr>
          <p:cNvPr id="86" name="矩形 85"/>
          <p:cNvSpPr/>
          <p:nvPr/>
        </p:nvSpPr>
        <p:spPr>
          <a:xfrm>
            <a:off x="937412" y="2950769"/>
            <a:ext cx="725407" cy="231463"/>
          </a:xfrm>
          <a:prstGeom prst="rect">
            <a:avLst/>
          </a:prstGeom>
          <a:ln w="25400"/>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87" name="矩形 86"/>
          <p:cNvSpPr/>
          <p:nvPr/>
        </p:nvSpPr>
        <p:spPr>
          <a:xfrm>
            <a:off x="2374544" y="2802374"/>
            <a:ext cx="1126294" cy="231463"/>
          </a:xfrm>
          <a:prstGeom prst="rect">
            <a:avLst/>
          </a:prstGeom>
          <a:ln w="25400"/>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88" name="矩形 87"/>
          <p:cNvSpPr/>
          <p:nvPr/>
        </p:nvSpPr>
        <p:spPr>
          <a:xfrm>
            <a:off x="6671994" y="2795722"/>
            <a:ext cx="1126294" cy="380277"/>
          </a:xfrm>
          <a:prstGeom prst="rect">
            <a:avLst/>
          </a:prstGeom>
          <a:ln w="25400"/>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89" name="矩形 88"/>
          <p:cNvSpPr/>
          <p:nvPr/>
        </p:nvSpPr>
        <p:spPr>
          <a:xfrm>
            <a:off x="4154151" y="2579685"/>
            <a:ext cx="1452943" cy="435498"/>
          </a:xfrm>
          <a:prstGeom prst="rect">
            <a:avLst/>
          </a:prstGeom>
          <a:ln w="25400"/>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anchor="ctr"/>
          <a:lstStyle/>
          <a:p>
            <a:pPr algn="ctr"/>
            <a:endParaRPr>
              <a:latin typeface="微软雅黑" panose="020B0503020204020204" pitchFamily="34" charset="-122"/>
              <a:ea typeface="微软雅黑" panose="020B0503020204020204" pitchFamily="34" charset="-122"/>
            </a:endParaRPr>
          </a:p>
        </p:txBody>
      </p:sp>
      <p:sp>
        <p:nvSpPr>
          <p:cNvPr id="90" name="矩形 89"/>
          <p:cNvSpPr/>
          <p:nvPr/>
        </p:nvSpPr>
        <p:spPr>
          <a:xfrm>
            <a:off x="439463" y="3834713"/>
            <a:ext cx="1520476" cy="438676"/>
          </a:xfrm>
          <a:prstGeom prst="rect">
            <a:avLst/>
          </a:prstGeom>
          <a:ln w="12700">
            <a:miter lim="400000"/>
          </a:ln>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wrap="square" lIns="25400" tIns="25400" rIns="25400" bIns="25400" anchor="t" anchorCtr="1">
            <a:noAutofit/>
          </a:bodyPr>
          <a:lstStyle/>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从儿童健康管理实际需求</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1" name="矩形 90"/>
          <p:cNvSpPr/>
          <p:nvPr/>
        </p:nvSpPr>
        <p:spPr>
          <a:xfrm>
            <a:off x="4153294" y="3834713"/>
            <a:ext cx="1618147" cy="525797"/>
          </a:xfrm>
          <a:prstGeom prst="rect">
            <a:avLst/>
          </a:prstGeom>
          <a:ln w="12700">
            <a:miter lim="400000"/>
          </a:ln>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wrap="square" lIns="25400" tIns="25400" rIns="25400" bIns="25400" anchor="t" anchorCtr="1">
            <a:noAutofit/>
          </a:bodyPr>
          <a:lstStyle/>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运用现代信息技术解决传统管理难题</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92" name="矩形 91"/>
          <p:cNvSpPr/>
          <p:nvPr/>
        </p:nvSpPr>
        <p:spPr>
          <a:xfrm>
            <a:off x="6507813" y="3834713"/>
            <a:ext cx="1618147" cy="525797"/>
          </a:xfrm>
          <a:prstGeom prst="rect">
            <a:avLst/>
          </a:prstGeom>
          <a:ln w="12700">
            <a:miter lim="400000"/>
          </a:ln>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wrap="square" lIns="25400" tIns="25400" rIns="25400" bIns="25400" anchor="t" anchorCtr="1">
            <a:noAutofit/>
          </a:bodyPr>
          <a:lstStyle/>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采用迭代式开发方法不断完善系统</a:t>
            </a:r>
          </a:p>
        </p:txBody>
      </p:sp>
      <p:grpSp>
        <p:nvGrpSpPr>
          <p:cNvPr id="103" name="组合 102"/>
          <p:cNvGrpSpPr/>
          <p:nvPr/>
        </p:nvGrpSpPr>
        <p:grpSpPr>
          <a:xfrm>
            <a:off x="4075790" y="1958157"/>
            <a:ext cx="1695651" cy="1695651"/>
            <a:chOff x="4032797" y="1958157"/>
            <a:chExt cx="1695651" cy="1695651"/>
          </a:xfrm>
        </p:grpSpPr>
        <p:sp>
          <p:nvSpPr>
            <p:cNvPr id="85" name="椭圆 84"/>
            <p:cNvSpPr/>
            <p:nvPr/>
          </p:nvSpPr>
          <p:spPr>
            <a:xfrm>
              <a:off x="4032797" y="1958157"/>
              <a:ext cx="1695651" cy="1695651"/>
            </a:xfrm>
            <a:prstGeom prst="ellipse">
              <a:avLst/>
            </a:prstGeom>
            <a:solidFill>
              <a:schemeClr val="accent3">
                <a:lumMod val="100000"/>
              </a:schemeClr>
            </a:solidFill>
            <a:ln w="12700">
              <a:miter lim="400000"/>
            </a:ln>
          </p:spPr>
          <p:txBody>
            <a:bodyPr wrap="none" anchor="ctr">
              <a:normAutofit/>
            </a:bodyPr>
            <a:lstStyle/>
            <a:p>
              <a:pPr algn="ctr"/>
              <a:br>
                <a:rPr lang="zh-CN" altLang="en-US" dirty="0">
                  <a:solidFill>
                    <a:schemeClr val="bg1"/>
                  </a:solidFill>
                  <a:latin typeface="微软雅黑" panose="020B0503020204020204" pitchFamily="34" charset="-122"/>
                  <a:ea typeface="微软雅黑" panose="020B0503020204020204" pitchFamily="34" charset="-122"/>
                </a:rPr>
              </a:br>
              <a:br>
                <a:rPr lang="zh-CN" altLang="en-US" dirty="0">
                  <a:solidFill>
                    <a:schemeClr val="bg1"/>
                  </a:solidFill>
                  <a:latin typeface="微软雅黑" panose="020B0503020204020204" pitchFamily="34" charset="-122"/>
                  <a:ea typeface="微软雅黑" panose="020B0503020204020204" pitchFamily="34" charset="-122"/>
                </a:rPr>
              </a:br>
              <a:r>
                <a:rPr lang="zh-CN" altLang="en-US" dirty="0">
                  <a:solidFill>
                    <a:schemeClr val="bg1"/>
                  </a:solidFill>
                  <a:latin typeface="微软雅黑" panose="020B0503020204020204" pitchFamily="34" charset="-122"/>
                  <a:ea typeface="微软雅黑" panose="020B0503020204020204" pitchFamily="34" charset="-122"/>
                </a:rPr>
                <a:t>技术辅助</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93" name="任意多边形: 形状 92"/>
            <p:cNvSpPr/>
            <p:nvPr/>
          </p:nvSpPr>
          <p:spPr>
            <a:xfrm>
              <a:off x="4528263" y="2309318"/>
              <a:ext cx="704719" cy="535582"/>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FFFFFF"/>
            </a:solidFill>
            <a:ln w="12700">
              <a:miter lim="400000"/>
            </a:ln>
          </p:spPr>
          <p:txBody>
            <a:bodyPr anchor="ctr"/>
            <a:lstStyle/>
            <a:p>
              <a:pPr algn="ctr"/>
              <a:endParaRPr>
                <a:latin typeface="微软雅黑" panose="020B0503020204020204" pitchFamily="34" charset="-122"/>
                <a:ea typeface="微软雅黑" panose="020B0503020204020204" pitchFamily="34" charset="-122"/>
              </a:endParaRPr>
            </a:p>
          </p:txBody>
        </p:sp>
      </p:grpSp>
      <p:grpSp>
        <p:nvGrpSpPr>
          <p:cNvPr id="102" name="组合 101"/>
          <p:cNvGrpSpPr/>
          <p:nvPr/>
        </p:nvGrpSpPr>
        <p:grpSpPr>
          <a:xfrm>
            <a:off x="2245778" y="2255832"/>
            <a:ext cx="1383823" cy="1383823"/>
            <a:chOff x="2245778" y="2255832"/>
            <a:chExt cx="1383823" cy="1383823"/>
          </a:xfrm>
        </p:grpSpPr>
        <p:sp>
          <p:nvSpPr>
            <p:cNvPr id="79" name="椭圆 78"/>
            <p:cNvSpPr/>
            <p:nvPr/>
          </p:nvSpPr>
          <p:spPr>
            <a:xfrm>
              <a:off x="2245778" y="2255832"/>
              <a:ext cx="1383823" cy="1383823"/>
            </a:xfrm>
            <a:prstGeom prst="ellipse">
              <a:avLst/>
            </a:prstGeom>
            <a:solidFill>
              <a:schemeClr val="accent2">
                <a:lumMod val="100000"/>
              </a:schemeClr>
            </a:solidFill>
            <a:ln w="12700">
              <a:miter lim="400000"/>
            </a:ln>
          </p:spPr>
          <p:txBody>
            <a:bodyPr wrap="none" anchor="ctr">
              <a:normAutofit/>
            </a:bodyPr>
            <a:lstStyle/>
            <a:p>
              <a:pPr algn="ctr"/>
              <a:br>
                <a:rPr lang="zh-CN" altLang="en-US" dirty="0">
                  <a:solidFill>
                    <a:schemeClr val="bg1"/>
                  </a:solidFill>
                  <a:latin typeface="微软雅黑" panose="020B0503020204020204" pitchFamily="34" charset="-122"/>
                  <a:ea typeface="微软雅黑" panose="020B0503020204020204" pitchFamily="34" charset="-122"/>
                </a:rPr>
              </a:br>
              <a:br>
                <a:rPr lang="zh-CN" altLang="en-US" dirty="0">
                  <a:solidFill>
                    <a:schemeClr val="bg1"/>
                  </a:solidFill>
                  <a:latin typeface="微软雅黑" panose="020B0503020204020204" pitchFamily="34" charset="-122"/>
                  <a:ea typeface="微软雅黑" panose="020B0503020204020204" pitchFamily="34" charset="-122"/>
                </a:rPr>
              </a:br>
              <a:r>
                <a:rPr lang="zh-CN" altLang="en-US" dirty="0">
                  <a:solidFill>
                    <a:schemeClr val="bg1"/>
                  </a:solidFill>
                  <a:latin typeface="微软雅黑" panose="020B0503020204020204" pitchFamily="34" charset="-122"/>
                  <a:ea typeface="微软雅黑" panose="020B0503020204020204" pitchFamily="34" charset="-122"/>
                </a:rPr>
                <a:t>目标导向</a:t>
              </a:r>
              <a:endParaRPr lang="zh-CN" altLang="en-US" sz="2000" dirty="0">
                <a:solidFill>
                  <a:schemeClr val="bg1"/>
                </a:solidFill>
                <a:latin typeface="微软雅黑" panose="020B0503020204020204" pitchFamily="34" charset="-122"/>
                <a:ea typeface="微软雅黑" panose="020B0503020204020204" pitchFamily="34" charset="-122"/>
              </a:endParaRPr>
            </a:p>
          </p:txBody>
        </p:sp>
        <p:sp>
          <p:nvSpPr>
            <p:cNvPr id="94" name="任意多边形: 形状 93"/>
            <p:cNvSpPr/>
            <p:nvPr/>
          </p:nvSpPr>
          <p:spPr>
            <a:xfrm>
              <a:off x="2681185" y="2580248"/>
              <a:ext cx="513479" cy="390241"/>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FFFFFF"/>
            </a:solidFill>
            <a:ln w="12700">
              <a:miter lim="400000"/>
            </a:ln>
          </p:spPr>
          <p:txBody>
            <a:bodyPr anchor="ctr"/>
            <a:lstStyle/>
            <a:p>
              <a:pPr algn="ctr"/>
              <a:endParaRPr>
                <a:latin typeface="微软雅黑" panose="020B0503020204020204" pitchFamily="34" charset="-122"/>
                <a:ea typeface="微软雅黑" panose="020B0503020204020204" pitchFamily="34" charset="-122"/>
              </a:endParaRPr>
            </a:p>
          </p:txBody>
        </p:sp>
      </p:grpSp>
      <p:grpSp>
        <p:nvGrpSpPr>
          <p:cNvPr id="101" name="组合 100"/>
          <p:cNvGrpSpPr/>
          <p:nvPr/>
        </p:nvGrpSpPr>
        <p:grpSpPr>
          <a:xfrm>
            <a:off x="765687" y="2561710"/>
            <a:ext cx="1068859" cy="1068859"/>
            <a:chOff x="765687" y="2561710"/>
            <a:chExt cx="1068859" cy="1068859"/>
          </a:xfrm>
        </p:grpSpPr>
        <p:sp>
          <p:nvSpPr>
            <p:cNvPr id="78" name="椭圆 77"/>
            <p:cNvSpPr/>
            <p:nvPr/>
          </p:nvSpPr>
          <p:spPr>
            <a:xfrm>
              <a:off x="765687" y="2561710"/>
              <a:ext cx="1068859" cy="1068859"/>
            </a:xfrm>
            <a:prstGeom prst="ellipse">
              <a:avLst/>
            </a:prstGeom>
            <a:solidFill>
              <a:schemeClr val="accent1">
                <a:lumMod val="100000"/>
              </a:schemeClr>
            </a:solidFill>
            <a:ln w="12700">
              <a:miter lim="400000"/>
            </a:ln>
          </p:spPr>
          <p:txBody>
            <a:bodyPr wrap="none" anchor="ctr">
              <a:normAutofit fontScale="92500" lnSpcReduction="20000"/>
            </a:bodyPr>
            <a:lstStyle/>
            <a:p>
              <a:pPr algn="ctr"/>
              <a:br>
                <a:rPr lang="zh-CN" altLang="en-US" dirty="0">
                  <a:solidFill>
                    <a:schemeClr val="bg1"/>
                  </a:solidFill>
                  <a:latin typeface="微软雅黑" panose="020B0503020204020204" pitchFamily="34" charset="-122"/>
                  <a:ea typeface="微软雅黑" panose="020B0503020204020204" pitchFamily="34" charset="-122"/>
                </a:rPr>
              </a:br>
              <a:br>
                <a:rPr lang="zh-CN" altLang="en-US" dirty="0">
                  <a:solidFill>
                    <a:schemeClr val="bg1"/>
                  </a:solidFill>
                  <a:latin typeface="微软雅黑" panose="020B0503020204020204" pitchFamily="34" charset="-122"/>
                  <a:ea typeface="微软雅黑" panose="020B0503020204020204" pitchFamily="34" charset="-122"/>
                </a:rPr>
              </a:br>
              <a:r>
                <a:rPr lang="zh-CN" altLang="en-US" dirty="0">
                  <a:solidFill>
                    <a:schemeClr val="bg1"/>
                  </a:solidFill>
                  <a:latin typeface="微软雅黑" panose="020B0503020204020204" pitchFamily="34" charset="-122"/>
                  <a:ea typeface="微软雅黑" panose="020B0503020204020204" pitchFamily="34" charset="-122"/>
                </a:rPr>
                <a:t>问题驱动</a:t>
              </a:r>
              <a:endParaRPr lang="zh-CN" altLang="en-US" sz="1600" dirty="0">
                <a:solidFill>
                  <a:schemeClr val="bg1"/>
                </a:solidFill>
                <a:latin typeface="微软雅黑" panose="020B0503020204020204" pitchFamily="34" charset="-122"/>
                <a:ea typeface="微软雅黑" panose="020B0503020204020204" pitchFamily="34" charset="-122"/>
              </a:endParaRPr>
            </a:p>
          </p:txBody>
        </p:sp>
        <p:sp>
          <p:nvSpPr>
            <p:cNvPr id="95" name="任意多边形: 形状 94"/>
            <p:cNvSpPr/>
            <p:nvPr/>
          </p:nvSpPr>
          <p:spPr>
            <a:xfrm>
              <a:off x="1043376" y="2724619"/>
              <a:ext cx="513479" cy="390241"/>
            </a:xfrm>
            <a:custGeom>
              <a:avLst/>
              <a:gdLst/>
              <a:ahLst/>
              <a:cxnLst>
                <a:cxn ang="0">
                  <a:pos x="wd2" y="hd2"/>
                </a:cxn>
                <a:cxn ang="5400000">
                  <a:pos x="wd2" y="hd2"/>
                </a:cxn>
                <a:cxn ang="10800000">
                  <a:pos x="wd2" y="hd2"/>
                </a:cxn>
                <a:cxn ang="16200000">
                  <a:pos x="wd2" y="hd2"/>
                </a:cxn>
              </a:cxnLst>
              <a:rect l="0" t="0" r="r" b="b"/>
              <a:pathLst>
                <a:path w="21254" h="21471" extrusionOk="0">
                  <a:moveTo>
                    <a:pt x="18030" y="19454"/>
                  </a:moveTo>
                  <a:cubicBezTo>
                    <a:pt x="17963" y="19996"/>
                    <a:pt x="19394" y="20889"/>
                    <a:pt x="19531" y="19301"/>
                  </a:cubicBezTo>
                  <a:cubicBezTo>
                    <a:pt x="20145" y="12136"/>
                    <a:pt x="19088" y="10075"/>
                    <a:pt x="19088" y="10075"/>
                  </a:cubicBezTo>
                  <a:lnTo>
                    <a:pt x="17606" y="11177"/>
                  </a:lnTo>
                  <a:cubicBezTo>
                    <a:pt x="17606" y="11177"/>
                    <a:pt x="18863" y="12767"/>
                    <a:pt x="18030" y="19454"/>
                  </a:cubicBezTo>
                  <a:close/>
                  <a:moveTo>
                    <a:pt x="20733" y="6972"/>
                  </a:moveTo>
                  <a:lnTo>
                    <a:pt x="11887" y="388"/>
                  </a:lnTo>
                  <a:cubicBezTo>
                    <a:pt x="11194" y="-129"/>
                    <a:pt x="10060" y="-129"/>
                    <a:pt x="9367" y="388"/>
                  </a:cubicBezTo>
                  <a:lnTo>
                    <a:pt x="519" y="6972"/>
                  </a:lnTo>
                  <a:cubicBezTo>
                    <a:pt x="-173" y="7489"/>
                    <a:pt x="-173" y="8333"/>
                    <a:pt x="519" y="8848"/>
                  </a:cubicBezTo>
                  <a:lnTo>
                    <a:pt x="9367" y="15434"/>
                  </a:lnTo>
                  <a:cubicBezTo>
                    <a:pt x="10060" y="15950"/>
                    <a:pt x="11194" y="15950"/>
                    <a:pt x="11887" y="15434"/>
                  </a:cubicBezTo>
                  <a:lnTo>
                    <a:pt x="17606" y="11177"/>
                  </a:lnTo>
                  <a:lnTo>
                    <a:pt x="11405" y="9246"/>
                  </a:lnTo>
                  <a:cubicBezTo>
                    <a:pt x="11166" y="9325"/>
                    <a:pt x="10902" y="9369"/>
                    <a:pt x="10627" y="9369"/>
                  </a:cubicBezTo>
                  <a:cubicBezTo>
                    <a:pt x="9510" y="9369"/>
                    <a:pt x="8604" y="8653"/>
                    <a:pt x="8604" y="7770"/>
                  </a:cubicBezTo>
                  <a:cubicBezTo>
                    <a:pt x="8604" y="6886"/>
                    <a:pt x="9510" y="6170"/>
                    <a:pt x="10627" y="6170"/>
                  </a:cubicBezTo>
                  <a:cubicBezTo>
                    <a:pt x="11495" y="6170"/>
                    <a:pt x="12232" y="6603"/>
                    <a:pt x="12520" y="7209"/>
                  </a:cubicBezTo>
                  <a:lnTo>
                    <a:pt x="19088" y="10075"/>
                  </a:lnTo>
                  <a:lnTo>
                    <a:pt x="20733" y="8848"/>
                  </a:lnTo>
                  <a:cubicBezTo>
                    <a:pt x="21427" y="8333"/>
                    <a:pt x="21427" y="7489"/>
                    <a:pt x="20733" y="6972"/>
                  </a:cubicBezTo>
                  <a:close/>
                  <a:moveTo>
                    <a:pt x="3508" y="13898"/>
                  </a:moveTo>
                  <a:cubicBezTo>
                    <a:pt x="4002" y="16554"/>
                    <a:pt x="4628" y="17714"/>
                    <a:pt x="6720" y="18930"/>
                  </a:cubicBezTo>
                  <a:cubicBezTo>
                    <a:pt x="8812" y="20144"/>
                    <a:pt x="9807" y="21471"/>
                    <a:pt x="10627" y="21471"/>
                  </a:cubicBezTo>
                  <a:cubicBezTo>
                    <a:pt x="11447" y="21471"/>
                    <a:pt x="12378" y="20309"/>
                    <a:pt x="14470" y="19093"/>
                  </a:cubicBezTo>
                  <a:cubicBezTo>
                    <a:pt x="16562" y="17877"/>
                    <a:pt x="16004" y="17508"/>
                    <a:pt x="16497" y="14853"/>
                  </a:cubicBezTo>
                  <a:lnTo>
                    <a:pt x="10627" y="18646"/>
                  </a:lnTo>
                  <a:cubicBezTo>
                    <a:pt x="10627" y="18646"/>
                    <a:pt x="3508" y="13898"/>
                    <a:pt x="3508" y="13898"/>
                  </a:cubicBezTo>
                  <a:close/>
                </a:path>
              </a:pathLst>
            </a:custGeom>
            <a:solidFill>
              <a:srgbClr val="FFFFFF"/>
            </a:solidFill>
            <a:ln w="12700">
              <a:miter lim="400000"/>
            </a:ln>
          </p:spPr>
          <p:txBody>
            <a:bodyPr anchor="ctr"/>
            <a:lstStyle/>
            <a:p>
              <a:pPr algn="ctr"/>
              <a:endParaRPr>
                <a:latin typeface="微软雅黑" panose="020B0503020204020204" pitchFamily="34" charset="-122"/>
                <a:ea typeface="微软雅黑" panose="020B0503020204020204" pitchFamily="34" charset="-122"/>
              </a:endParaRPr>
            </a:p>
          </p:txBody>
        </p:sp>
      </p:grpSp>
      <p:sp>
        <p:nvSpPr>
          <p:cNvPr id="96" name="矩形 95"/>
          <p:cNvSpPr/>
          <p:nvPr/>
        </p:nvSpPr>
        <p:spPr>
          <a:xfrm>
            <a:off x="2128616" y="3834712"/>
            <a:ext cx="1618147" cy="525797"/>
          </a:xfrm>
          <a:prstGeom prst="rect">
            <a:avLst/>
          </a:prstGeom>
          <a:ln w="12700">
            <a:miter lim="400000"/>
          </a:ln>
          <a:extLst>
            <a:ext uri="{C572A759-6A51-4108-AA02-DFA0A04FC94B}">
              <ma14:wrappingTextBoxFlag xmlns:ma14="http://schemas.microsoft.com/office/mac/drawingml/2011/main" xmlns:p14="http://schemas.microsoft.com/office/powerpoint/2010/main" xmlns:a16="http://schemas.microsoft.com/office/drawing/2014/main" xmlns:lc="http://schemas.openxmlformats.org/drawingml/2006/lockedCanvas" xmlns="" val="1"/>
            </a:ext>
          </a:extLst>
        </p:spPr>
        <p:txBody>
          <a:bodyPr wrap="square" lIns="25400" tIns="25400" rIns="25400" bIns="25400" anchor="t" anchorCtr="1">
            <a:noAutofit/>
          </a:bodyPr>
          <a:lstStyle/>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建立健康管理信息系统</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275191315"/>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2" presetClass="entr" presetSubtype="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right)">
                                      <p:cBhvr>
                                        <p:cTn id="10" dur="500"/>
                                        <p:tgtEl>
                                          <p:spTgt spid="1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randombar(horizontal)">
                                      <p:cBhvr>
                                        <p:cTn id="19" dur="500"/>
                                        <p:tgtEl>
                                          <p:spTgt spid="18"/>
                                        </p:tgtEl>
                                      </p:cBhvr>
                                    </p:animEffect>
                                  </p:childTnLst>
                                </p:cTn>
                              </p:par>
                            </p:childTnLst>
                          </p:cTn>
                        </p:par>
                        <p:par>
                          <p:cTn id="20" fill="hold">
                            <p:stCondLst>
                              <p:cond delay="1500"/>
                            </p:stCondLst>
                            <p:childTnLst>
                              <p:par>
                                <p:cTn id="21" presetID="16" presetClass="entr" presetSubtype="26"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Horizontal)">
                                      <p:cBhvr>
                                        <p:cTn id="23" dur="500"/>
                                        <p:tgtEl>
                                          <p:spTgt spid="7"/>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500"/>
                                        <p:tgtEl>
                                          <p:spTgt spid="42"/>
                                        </p:tgtEl>
                                      </p:cBhvr>
                                    </p:animEffect>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0-#ppt_w/2"/>
                                          </p:val>
                                        </p:tav>
                                        <p:tav tm="100000">
                                          <p:val>
                                            <p:strVal val="#ppt_x"/>
                                          </p:val>
                                        </p:tav>
                                      </p:tavLst>
                                    </p:anim>
                                    <p:anim calcmode="lin" valueType="num">
                                      <p:cBhvr additive="base">
                                        <p:cTn id="32" dur="500" fill="hold"/>
                                        <p:tgtEl>
                                          <p:spTgt spid="10"/>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4" fill="hold" nodeType="afterEffect">
                                  <p:stCondLst>
                                    <p:cond delay="0"/>
                                  </p:stCondLst>
                                  <p:childTnLst>
                                    <p:set>
                                      <p:cBhvr>
                                        <p:cTn id="35" dur="1" fill="hold">
                                          <p:stCondLst>
                                            <p:cond delay="0"/>
                                          </p:stCondLst>
                                        </p:cTn>
                                        <p:tgtEl>
                                          <p:spTgt spid="101"/>
                                        </p:tgtEl>
                                        <p:attrNameLst>
                                          <p:attrName>style.visibility</p:attrName>
                                        </p:attrNameLst>
                                      </p:cBhvr>
                                      <p:to>
                                        <p:strVal val="visible"/>
                                      </p:to>
                                    </p:set>
                                    <p:anim calcmode="lin" valueType="num">
                                      <p:cBhvr additive="base">
                                        <p:cTn id="36" dur="500" fill="hold"/>
                                        <p:tgtEl>
                                          <p:spTgt spid="101"/>
                                        </p:tgtEl>
                                        <p:attrNameLst>
                                          <p:attrName>ppt_x</p:attrName>
                                        </p:attrNameLst>
                                      </p:cBhvr>
                                      <p:tavLst>
                                        <p:tav tm="0">
                                          <p:val>
                                            <p:strVal val="#ppt_x"/>
                                          </p:val>
                                        </p:tav>
                                        <p:tav tm="100000">
                                          <p:val>
                                            <p:strVal val="#ppt_x"/>
                                          </p:val>
                                        </p:tav>
                                      </p:tavLst>
                                    </p:anim>
                                    <p:anim calcmode="lin" valueType="num">
                                      <p:cBhvr additive="base">
                                        <p:cTn id="37" dur="500" fill="hold"/>
                                        <p:tgtEl>
                                          <p:spTgt spid="101"/>
                                        </p:tgtEl>
                                        <p:attrNameLst>
                                          <p:attrName>ppt_y</p:attrName>
                                        </p:attrNameLst>
                                      </p:cBhvr>
                                      <p:tavLst>
                                        <p:tav tm="0">
                                          <p:val>
                                            <p:strVal val="1+#ppt_h/2"/>
                                          </p:val>
                                        </p:tav>
                                        <p:tav tm="100000">
                                          <p:val>
                                            <p:strVal val="#ppt_y"/>
                                          </p:val>
                                        </p:tav>
                                      </p:tavLst>
                                    </p:anim>
                                  </p:childTnLst>
                                </p:cTn>
                              </p:par>
                            </p:childTnLst>
                          </p:cTn>
                        </p:par>
                        <p:par>
                          <p:cTn id="38" fill="hold">
                            <p:stCondLst>
                              <p:cond delay="3500"/>
                            </p:stCondLst>
                            <p:childTnLst>
                              <p:par>
                                <p:cTn id="39" presetID="10" presetClass="entr" presetSubtype="0" fill="hold" grpId="0" nodeType="afterEffect">
                                  <p:stCondLst>
                                    <p:cond delay="0"/>
                                  </p:stCondLst>
                                  <p:childTnLst>
                                    <p:set>
                                      <p:cBhvr>
                                        <p:cTn id="40" dur="1" fill="hold">
                                          <p:stCondLst>
                                            <p:cond delay="0"/>
                                          </p:stCondLst>
                                        </p:cTn>
                                        <p:tgtEl>
                                          <p:spTgt spid="90"/>
                                        </p:tgtEl>
                                        <p:attrNameLst>
                                          <p:attrName>style.visibility</p:attrName>
                                        </p:attrNameLst>
                                      </p:cBhvr>
                                      <p:to>
                                        <p:strVal val="visible"/>
                                      </p:to>
                                    </p:set>
                                    <p:animEffect transition="in" filter="fade">
                                      <p:cBhvr>
                                        <p:cTn id="41" dur="500"/>
                                        <p:tgtEl>
                                          <p:spTgt spid="90"/>
                                        </p:tgtEl>
                                      </p:cBhvr>
                                    </p:animEffect>
                                  </p:childTnLst>
                                </p:cTn>
                              </p:par>
                            </p:childTnLst>
                          </p:cTn>
                        </p:par>
                        <p:par>
                          <p:cTn id="42" fill="hold">
                            <p:stCondLst>
                              <p:cond delay="4000"/>
                            </p:stCondLst>
                            <p:childTnLst>
                              <p:par>
                                <p:cTn id="43" presetID="22" presetClass="entr" presetSubtype="4" fill="hold" nodeType="afterEffect">
                                  <p:stCondLst>
                                    <p:cond delay="0"/>
                                  </p:stCondLst>
                                  <p:childTnLst>
                                    <p:set>
                                      <p:cBhvr>
                                        <p:cTn id="44" dur="1" fill="hold">
                                          <p:stCondLst>
                                            <p:cond delay="0"/>
                                          </p:stCondLst>
                                        </p:cTn>
                                        <p:tgtEl>
                                          <p:spTgt spid="100"/>
                                        </p:tgtEl>
                                        <p:attrNameLst>
                                          <p:attrName>style.visibility</p:attrName>
                                        </p:attrNameLst>
                                      </p:cBhvr>
                                      <p:to>
                                        <p:strVal val="visible"/>
                                      </p:to>
                                    </p:set>
                                    <p:animEffect transition="in" filter="wipe(down)">
                                      <p:cBhvr>
                                        <p:cTn id="45" dur="500"/>
                                        <p:tgtEl>
                                          <p:spTgt spid="100"/>
                                        </p:tgtEl>
                                      </p:cBhvr>
                                    </p:animEffect>
                                  </p:childTnLst>
                                </p:cTn>
                              </p:par>
                            </p:childTnLst>
                          </p:cTn>
                        </p:par>
                        <p:par>
                          <p:cTn id="46" fill="hold">
                            <p:stCondLst>
                              <p:cond delay="4500"/>
                            </p:stCondLst>
                            <p:childTnLst>
                              <p:par>
                                <p:cTn id="47" presetID="2" presetClass="entr" presetSubtype="4" fill="hold" nodeType="afterEffect">
                                  <p:stCondLst>
                                    <p:cond delay="0"/>
                                  </p:stCondLst>
                                  <p:childTnLst>
                                    <p:set>
                                      <p:cBhvr>
                                        <p:cTn id="48" dur="1" fill="hold">
                                          <p:stCondLst>
                                            <p:cond delay="0"/>
                                          </p:stCondLst>
                                        </p:cTn>
                                        <p:tgtEl>
                                          <p:spTgt spid="102"/>
                                        </p:tgtEl>
                                        <p:attrNameLst>
                                          <p:attrName>style.visibility</p:attrName>
                                        </p:attrNameLst>
                                      </p:cBhvr>
                                      <p:to>
                                        <p:strVal val="visible"/>
                                      </p:to>
                                    </p:set>
                                    <p:anim calcmode="lin" valueType="num">
                                      <p:cBhvr additive="base">
                                        <p:cTn id="49" dur="500" fill="hold"/>
                                        <p:tgtEl>
                                          <p:spTgt spid="102"/>
                                        </p:tgtEl>
                                        <p:attrNameLst>
                                          <p:attrName>ppt_x</p:attrName>
                                        </p:attrNameLst>
                                      </p:cBhvr>
                                      <p:tavLst>
                                        <p:tav tm="0">
                                          <p:val>
                                            <p:strVal val="#ppt_x"/>
                                          </p:val>
                                        </p:tav>
                                        <p:tav tm="100000">
                                          <p:val>
                                            <p:strVal val="#ppt_x"/>
                                          </p:val>
                                        </p:tav>
                                      </p:tavLst>
                                    </p:anim>
                                    <p:anim calcmode="lin" valueType="num">
                                      <p:cBhvr additive="base">
                                        <p:cTn id="50" dur="500" fill="hold"/>
                                        <p:tgtEl>
                                          <p:spTgt spid="102"/>
                                        </p:tgtEl>
                                        <p:attrNameLst>
                                          <p:attrName>ppt_y</p:attrName>
                                        </p:attrNameLst>
                                      </p:cBhvr>
                                      <p:tavLst>
                                        <p:tav tm="0">
                                          <p:val>
                                            <p:strVal val="1+#ppt_h/2"/>
                                          </p:val>
                                        </p:tav>
                                        <p:tav tm="100000">
                                          <p:val>
                                            <p:strVal val="#ppt_y"/>
                                          </p:val>
                                        </p:tav>
                                      </p:tavLst>
                                    </p:anim>
                                  </p:childTnLst>
                                </p:cTn>
                              </p:par>
                            </p:childTnLst>
                          </p:cTn>
                        </p:par>
                        <p:par>
                          <p:cTn id="51" fill="hold">
                            <p:stCondLst>
                              <p:cond delay="5000"/>
                            </p:stCondLst>
                            <p:childTnLst>
                              <p:par>
                                <p:cTn id="52" presetID="10" presetClass="entr" presetSubtype="0" fill="hold" grpId="0" nodeType="afterEffect">
                                  <p:stCondLst>
                                    <p:cond delay="0"/>
                                  </p:stCondLst>
                                  <p:childTnLst>
                                    <p:set>
                                      <p:cBhvr>
                                        <p:cTn id="53" dur="1" fill="hold">
                                          <p:stCondLst>
                                            <p:cond delay="0"/>
                                          </p:stCondLst>
                                        </p:cTn>
                                        <p:tgtEl>
                                          <p:spTgt spid="96"/>
                                        </p:tgtEl>
                                        <p:attrNameLst>
                                          <p:attrName>style.visibility</p:attrName>
                                        </p:attrNameLst>
                                      </p:cBhvr>
                                      <p:to>
                                        <p:strVal val="visible"/>
                                      </p:to>
                                    </p:set>
                                    <p:animEffect transition="in" filter="fade">
                                      <p:cBhvr>
                                        <p:cTn id="54" dur="500"/>
                                        <p:tgtEl>
                                          <p:spTgt spid="96"/>
                                        </p:tgtEl>
                                      </p:cBhvr>
                                    </p:animEffect>
                                  </p:childTnLst>
                                </p:cTn>
                              </p:par>
                            </p:childTnLst>
                          </p:cTn>
                        </p:par>
                        <p:par>
                          <p:cTn id="55" fill="hold">
                            <p:stCondLst>
                              <p:cond delay="5500"/>
                            </p:stCondLst>
                            <p:childTnLst>
                              <p:par>
                                <p:cTn id="56" presetID="22" presetClass="entr" presetSubtype="4" fill="hold" nodeType="afterEffect">
                                  <p:stCondLst>
                                    <p:cond delay="0"/>
                                  </p:stCondLst>
                                  <p:childTnLst>
                                    <p:set>
                                      <p:cBhvr>
                                        <p:cTn id="57" dur="1" fill="hold">
                                          <p:stCondLst>
                                            <p:cond delay="0"/>
                                          </p:stCondLst>
                                        </p:cTn>
                                        <p:tgtEl>
                                          <p:spTgt spid="106"/>
                                        </p:tgtEl>
                                        <p:attrNameLst>
                                          <p:attrName>style.visibility</p:attrName>
                                        </p:attrNameLst>
                                      </p:cBhvr>
                                      <p:to>
                                        <p:strVal val="visible"/>
                                      </p:to>
                                    </p:set>
                                    <p:animEffect transition="in" filter="wipe(down)">
                                      <p:cBhvr>
                                        <p:cTn id="58" dur="500"/>
                                        <p:tgtEl>
                                          <p:spTgt spid="106"/>
                                        </p:tgtEl>
                                      </p:cBhvr>
                                    </p:animEffect>
                                  </p:childTnLst>
                                </p:cTn>
                              </p:par>
                            </p:childTnLst>
                          </p:cTn>
                        </p:par>
                        <p:par>
                          <p:cTn id="59" fill="hold">
                            <p:stCondLst>
                              <p:cond delay="6000"/>
                            </p:stCondLst>
                            <p:childTnLst>
                              <p:par>
                                <p:cTn id="60" presetID="2" presetClass="entr" presetSubtype="4" fill="hold" nodeType="afterEffect">
                                  <p:stCondLst>
                                    <p:cond delay="0"/>
                                  </p:stCondLst>
                                  <p:childTnLst>
                                    <p:set>
                                      <p:cBhvr>
                                        <p:cTn id="61" dur="1" fill="hold">
                                          <p:stCondLst>
                                            <p:cond delay="0"/>
                                          </p:stCondLst>
                                        </p:cTn>
                                        <p:tgtEl>
                                          <p:spTgt spid="103"/>
                                        </p:tgtEl>
                                        <p:attrNameLst>
                                          <p:attrName>style.visibility</p:attrName>
                                        </p:attrNameLst>
                                      </p:cBhvr>
                                      <p:to>
                                        <p:strVal val="visible"/>
                                      </p:to>
                                    </p:set>
                                    <p:anim calcmode="lin" valueType="num">
                                      <p:cBhvr additive="base">
                                        <p:cTn id="62" dur="500" fill="hold"/>
                                        <p:tgtEl>
                                          <p:spTgt spid="103"/>
                                        </p:tgtEl>
                                        <p:attrNameLst>
                                          <p:attrName>ppt_x</p:attrName>
                                        </p:attrNameLst>
                                      </p:cBhvr>
                                      <p:tavLst>
                                        <p:tav tm="0">
                                          <p:val>
                                            <p:strVal val="#ppt_x"/>
                                          </p:val>
                                        </p:tav>
                                        <p:tav tm="100000">
                                          <p:val>
                                            <p:strVal val="#ppt_x"/>
                                          </p:val>
                                        </p:tav>
                                      </p:tavLst>
                                    </p:anim>
                                    <p:anim calcmode="lin" valueType="num">
                                      <p:cBhvr additive="base">
                                        <p:cTn id="63" dur="500" fill="hold"/>
                                        <p:tgtEl>
                                          <p:spTgt spid="103"/>
                                        </p:tgtEl>
                                        <p:attrNameLst>
                                          <p:attrName>ppt_y</p:attrName>
                                        </p:attrNameLst>
                                      </p:cBhvr>
                                      <p:tavLst>
                                        <p:tav tm="0">
                                          <p:val>
                                            <p:strVal val="1+#ppt_h/2"/>
                                          </p:val>
                                        </p:tav>
                                        <p:tav tm="100000">
                                          <p:val>
                                            <p:strVal val="#ppt_y"/>
                                          </p:val>
                                        </p:tav>
                                      </p:tavLst>
                                    </p:anim>
                                  </p:childTnLst>
                                </p:cTn>
                              </p:par>
                            </p:childTnLst>
                          </p:cTn>
                        </p:par>
                        <p:par>
                          <p:cTn id="64" fill="hold">
                            <p:stCondLst>
                              <p:cond delay="6500"/>
                            </p:stCondLst>
                            <p:childTnLst>
                              <p:par>
                                <p:cTn id="65" presetID="10" presetClass="entr" presetSubtype="0" fill="hold" grpId="0" nodeType="afterEffect">
                                  <p:stCondLst>
                                    <p:cond delay="0"/>
                                  </p:stCondLst>
                                  <p:childTnLst>
                                    <p:set>
                                      <p:cBhvr>
                                        <p:cTn id="66" dur="1" fill="hold">
                                          <p:stCondLst>
                                            <p:cond delay="0"/>
                                          </p:stCondLst>
                                        </p:cTn>
                                        <p:tgtEl>
                                          <p:spTgt spid="91"/>
                                        </p:tgtEl>
                                        <p:attrNameLst>
                                          <p:attrName>style.visibility</p:attrName>
                                        </p:attrNameLst>
                                      </p:cBhvr>
                                      <p:to>
                                        <p:strVal val="visible"/>
                                      </p:to>
                                    </p:set>
                                    <p:animEffect transition="in" filter="fade">
                                      <p:cBhvr>
                                        <p:cTn id="67" dur="500"/>
                                        <p:tgtEl>
                                          <p:spTgt spid="91"/>
                                        </p:tgtEl>
                                      </p:cBhvr>
                                    </p:animEffect>
                                  </p:childTnLst>
                                </p:cTn>
                              </p:par>
                            </p:childTnLst>
                          </p:cTn>
                        </p:par>
                        <p:par>
                          <p:cTn id="68" fill="hold">
                            <p:stCondLst>
                              <p:cond delay="7000"/>
                            </p:stCondLst>
                            <p:childTnLst>
                              <p:par>
                                <p:cTn id="69" presetID="22" presetClass="entr" presetSubtype="4" fill="hold" nodeType="afterEffect">
                                  <p:stCondLst>
                                    <p:cond delay="0"/>
                                  </p:stCondLst>
                                  <p:childTnLst>
                                    <p:set>
                                      <p:cBhvr>
                                        <p:cTn id="70" dur="1" fill="hold">
                                          <p:stCondLst>
                                            <p:cond delay="0"/>
                                          </p:stCondLst>
                                        </p:cTn>
                                        <p:tgtEl>
                                          <p:spTgt spid="105"/>
                                        </p:tgtEl>
                                        <p:attrNameLst>
                                          <p:attrName>style.visibility</p:attrName>
                                        </p:attrNameLst>
                                      </p:cBhvr>
                                      <p:to>
                                        <p:strVal val="visible"/>
                                      </p:to>
                                    </p:set>
                                    <p:animEffect transition="in" filter="wipe(down)">
                                      <p:cBhvr>
                                        <p:cTn id="71" dur="500"/>
                                        <p:tgtEl>
                                          <p:spTgt spid="105"/>
                                        </p:tgtEl>
                                      </p:cBhvr>
                                    </p:animEffect>
                                  </p:childTnLst>
                                </p:cTn>
                              </p:par>
                            </p:childTnLst>
                          </p:cTn>
                        </p:par>
                        <p:par>
                          <p:cTn id="72" fill="hold">
                            <p:stCondLst>
                              <p:cond delay="7500"/>
                            </p:stCondLst>
                            <p:childTnLst>
                              <p:par>
                                <p:cTn id="73" presetID="2" presetClass="entr" presetSubtype="4" fill="hold" nodeType="afterEffect">
                                  <p:stCondLst>
                                    <p:cond delay="0"/>
                                  </p:stCondLst>
                                  <p:childTnLst>
                                    <p:set>
                                      <p:cBhvr>
                                        <p:cTn id="74" dur="1" fill="hold">
                                          <p:stCondLst>
                                            <p:cond delay="0"/>
                                          </p:stCondLst>
                                        </p:cTn>
                                        <p:tgtEl>
                                          <p:spTgt spid="104"/>
                                        </p:tgtEl>
                                        <p:attrNameLst>
                                          <p:attrName>style.visibility</p:attrName>
                                        </p:attrNameLst>
                                      </p:cBhvr>
                                      <p:to>
                                        <p:strVal val="visible"/>
                                      </p:to>
                                    </p:set>
                                    <p:anim calcmode="lin" valueType="num">
                                      <p:cBhvr additive="base">
                                        <p:cTn id="75" dur="500" fill="hold"/>
                                        <p:tgtEl>
                                          <p:spTgt spid="104"/>
                                        </p:tgtEl>
                                        <p:attrNameLst>
                                          <p:attrName>ppt_x</p:attrName>
                                        </p:attrNameLst>
                                      </p:cBhvr>
                                      <p:tavLst>
                                        <p:tav tm="0">
                                          <p:val>
                                            <p:strVal val="#ppt_x"/>
                                          </p:val>
                                        </p:tav>
                                        <p:tav tm="100000">
                                          <p:val>
                                            <p:strVal val="#ppt_x"/>
                                          </p:val>
                                        </p:tav>
                                      </p:tavLst>
                                    </p:anim>
                                    <p:anim calcmode="lin" valueType="num">
                                      <p:cBhvr additive="base">
                                        <p:cTn id="76" dur="500" fill="hold"/>
                                        <p:tgtEl>
                                          <p:spTgt spid="104"/>
                                        </p:tgtEl>
                                        <p:attrNameLst>
                                          <p:attrName>ppt_y</p:attrName>
                                        </p:attrNameLst>
                                      </p:cBhvr>
                                      <p:tavLst>
                                        <p:tav tm="0">
                                          <p:val>
                                            <p:strVal val="1+#ppt_h/2"/>
                                          </p:val>
                                        </p:tav>
                                        <p:tav tm="100000">
                                          <p:val>
                                            <p:strVal val="#ppt_y"/>
                                          </p:val>
                                        </p:tav>
                                      </p:tavLst>
                                    </p:anim>
                                  </p:childTnLst>
                                </p:cTn>
                              </p:par>
                            </p:childTnLst>
                          </p:cTn>
                        </p:par>
                        <p:par>
                          <p:cTn id="77" fill="hold">
                            <p:stCondLst>
                              <p:cond delay="8000"/>
                            </p:stCondLst>
                            <p:childTnLst>
                              <p:par>
                                <p:cTn id="78" presetID="10" presetClass="entr" presetSubtype="0" fill="hold" grpId="0" nodeType="afterEffect">
                                  <p:stCondLst>
                                    <p:cond delay="0"/>
                                  </p:stCondLst>
                                  <p:childTnLst>
                                    <p:set>
                                      <p:cBhvr>
                                        <p:cTn id="79" dur="1" fill="hold">
                                          <p:stCondLst>
                                            <p:cond delay="0"/>
                                          </p:stCondLst>
                                        </p:cTn>
                                        <p:tgtEl>
                                          <p:spTgt spid="92"/>
                                        </p:tgtEl>
                                        <p:attrNameLst>
                                          <p:attrName>style.visibility</p:attrName>
                                        </p:attrNameLst>
                                      </p:cBhvr>
                                      <p:to>
                                        <p:strVal val="visible"/>
                                      </p:to>
                                    </p:set>
                                    <p:animEffect transition="in" filter="fade">
                                      <p:cBhvr>
                                        <p:cTn id="80" dur="500"/>
                                        <p:tgtEl>
                                          <p:spTgt spid="9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0" grpId="0"/>
      <p:bldP spid="18" grpId="0"/>
      <p:bldP spid="42" grpId="0"/>
      <p:bldP spid="90" grpId="0" animBg="1"/>
      <p:bldP spid="91" grpId="0" animBg="1"/>
      <p:bldP spid="92" grpId="0" animBg="1"/>
      <p:bldP spid="96"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0" y="133350"/>
            <a:ext cx="9144000" cy="457200"/>
            <a:chOff x="0" y="133350"/>
            <a:chExt cx="9144000" cy="457200"/>
          </a:xfrm>
        </p:grpSpPr>
        <p:sp>
          <p:nvSpPr>
            <p:cNvPr id="3" name="矩形 2"/>
            <p:cNvSpPr/>
            <p:nvPr/>
          </p:nvSpPr>
          <p:spPr>
            <a:xfrm>
              <a:off x="0" y="133350"/>
              <a:ext cx="9144000" cy="45720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1" name="椭圆 10"/>
            <p:cNvSpPr/>
            <p:nvPr/>
          </p:nvSpPr>
          <p:spPr>
            <a:xfrm>
              <a:off x="6976110" y="259199"/>
              <a:ext cx="295275" cy="295275"/>
            </a:xfrm>
            <a:prstGeom prst="ellipse">
              <a:avLst/>
            </a:prstGeom>
            <a:solidFill>
              <a:schemeClr val="bg1"/>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2" name="椭圆 11"/>
            <p:cNvSpPr/>
            <p:nvPr/>
          </p:nvSpPr>
          <p:spPr>
            <a:xfrm>
              <a:off x="7378661" y="259199"/>
              <a:ext cx="295275" cy="295275"/>
            </a:xfrm>
            <a:prstGeom prst="ellipse">
              <a:avLst/>
            </a:prstGeom>
            <a:no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3" name="椭圆 12"/>
            <p:cNvSpPr/>
            <p:nvPr/>
          </p:nvSpPr>
          <p:spPr>
            <a:xfrm>
              <a:off x="7757399"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4" name="椭圆 13"/>
            <p:cNvSpPr/>
            <p:nvPr/>
          </p:nvSpPr>
          <p:spPr>
            <a:xfrm>
              <a:off x="8159950"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15" name="椭圆 14"/>
            <p:cNvSpPr/>
            <p:nvPr/>
          </p:nvSpPr>
          <p:spPr>
            <a:xfrm>
              <a:off x="8516302" y="259199"/>
              <a:ext cx="295275" cy="295275"/>
            </a:xfrm>
            <a:prstGeom prst="ellipse">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sp>
        <p:nvSpPr>
          <p:cNvPr id="4" name="椭圆 3"/>
          <p:cNvSpPr/>
          <p:nvPr/>
        </p:nvSpPr>
        <p:spPr>
          <a:xfrm>
            <a:off x="247058" y="179071"/>
            <a:ext cx="384810" cy="384810"/>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a:solidFill>
                  <a:schemeClr val="accent4"/>
                </a:solidFill>
                <a:latin typeface="微软雅黑" panose="020B0503020204020204" pitchFamily="34" charset="-122"/>
                <a:ea typeface="微软雅黑" panose="020B0503020204020204" pitchFamily="34" charset="-122"/>
              </a:rPr>
              <a:t>2</a:t>
            </a:r>
            <a:endParaRPr lang="zh-CN" altLang="en-US" sz="2000" dirty="0">
              <a:solidFill>
                <a:schemeClr val="accent4"/>
              </a:solidFill>
              <a:latin typeface="微软雅黑" panose="020B0503020204020204" pitchFamily="34" charset="-122"/>
              <a:ea typeface="微软雅黑" panose="020B0503020204020204" pitchFamily="34" charset="-122"/>
            </a:endParaRPr>
          </a:p>
        </p:txBody>
      </p:sp>
      <p:sp>
        <p:nvSpPr>
          <p:cNvPr id="7" name="矩形 6"/>
          <p:cNvSpPr/>
          <p:nvPr/>
        </p:nvSpPr>
        <p:spPr>
          <a:xfrm>
            <a:off x="2740942" y="140970"/>
            <a:ext cx="45719" cy="4419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grpSp>
        <p:nvGrpSpPr>
          <p:cNvPr id="16" name="组合 15"/>
          <p:cNvGrpSpPr/>
          <p:nvPr/>
        </p:nvGrpSpPr>
        <p:grpSpPr>
          <a:xfrm>
            <a:off x="0" y="4779763"/>
            <a:ext cx="9144000" cy="369332"/>
            <a:chOff x="0" y="4764643"/>
            <a:chExt cx="9144000" cy="369332"/>
          </a:xfrm>
        </p:grpSpPr>
        <p:sp>
          <p:nvSpPr>
            <p:cNvPr id="8" name="矩形 7"/>
            <p:cNvSpPr/>
            <p:nvPr/>
          </p:nvSpPr>
          <p:spPr>
            <a:xfrm>
              <a:off x="0" y="4804648"/>
              <a:ext cx="9144000" cy="28194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endParaRPr>
            </a:p>
          </p:txBody>
        </p:sp>
        <p:sp>
          <p:nvSpPr>
            <p:cNvPr id="9" name="文本框 8"/>
            <p:cNvSpPr txBox="1"/>
            <p:nvPr/>
          </p:nvSpPr>
          <p:spPr>
            <a:xfrm>
              <a:off x="8602980" y="4764643"/>
              <a:ext cx="541020" cy="369332"/>
            </a:xfrm>
            <a:prstGeom prst="rect">
              <a:avLst/>
            </a:prstGeom>
            <a:noFill/>
          </p:spPr>
          <p:txBody>
            <a:bodyPr wrap="square" rtlCol="0">
              <a:spAutoFit/>
            </a:bodyPr>
            <a:lstStyle/>
            <a:p>
              <a:r>
                <a:rPr lang="en-US" altLang="zh-CN" dirty="0">
                  <a:solidFill>
                    <a:schemeClr val="bg1"/>
                  </a:solidFill>
                  <a:latin typeface="微软雅黑" panose="020B0503020204020204" pitchFamily="34" charset="-122"/>
                  <a:ea typeface="微软雅黑" panose="020B0503020204020204" pitchFamily="34" charset="-122"/>
                </a:rPr>
                <a:t>08</a:t>
              </a:r>
              <a:endParaRPr lang="zh-CN" altLang="en-US" dirty="0">
                <a:solidFill>
                  <a:schemeClr val="bg1"/>
                </a:solidFill>
                <a:latin typeface="微软雅黑" panose="020B0503020204020204" pitchFamily="34" charset="-122"/>
                <a:ea typeface="微软雅黑" panose="020B0503020204020204" pitchFamily="34" charset="-122"/>
              </a:endParaRPr>
            </a:p>
          </p:txBody>
        </p:sp>
      </p:grpSp>
      <p:sp>
        <p:nvSpPr>
          <p:cNvPr id="10" name="文本框 9"/>
          <p:cNvSpPr txBox="1"/>
          <p:nvPr/>
        </p:nvSpPr>
        <p:spPr>
          <a:xfrm>
            <a:off x="439463" y="697230"/>
            <a:ext cx="3341962" cy="461665"/>
          </a:xfrm>
          <a:prstGeom prst="rect">
            <a:avLst/>
          </a:prstGeom>
          <a:noFill/>
        </p:spPr>
        <p:txBody>
          <a:bodyPr wrap="square" rtlCol="0">
            <a:spAutoFit/>
          </a:bodyPr>
          <a:lstStyle/>
          <a:p>
            <a:pPr marL="285750" indent="-285750">
              <a:buFont typeface="Wingdings" panose="05000000000000000000" pitchFamily="2" charset="2"/>
              <a:buChar char="p"/>
            </a:pPr>
            <a:r>
              <a:rPr lang="zh-CN" altLang="en-US" sz="2400" b="1" dirty="0">
                <a:solidFill>
                  <a:schemeClr val="accent4"/>
                </a:solidFill>
                <a:latin typeface="微软雅黑" panose="020B0503020204020204" pitchFamily="34" charset="-122"/>
                <a:ea typeface="微软雅黑" panose="020B0503020204020204" pitchFamily="34" charset="-122"/>
              </a:rPr>
              <a:t>研究方案可行性说明</a:t>
            </a:r>
          </a:p>
        </p:txBody>
      </p:sp>
      <p:sp>
        <p:nvSpPr>
          <p:cNvPr id="18" name="矩形 17"/>
          <p:cNvSpPr/>
          <p:nvPr/>
        </p:nvSpPr>
        <p:spPr>
          <a:xfrm>
            <a:off x="707275" y="154364"/>
            <a:ext cx="1467068" cy="400110"/>
          </a:xfrm>
          <a:prstGeom prst="rect">
            <a:avLst/>
          </a:prstGeom>
        </p:spPr>
        <p:txBody>
          <a:bodyPr wrap="none">
            <a:spAutoFit/>
          </a:bodyPr>
          <a:lstStyle/>
          <a:p>
            <a:r>
              <a:rPr lang="zh-CN" altLang="en-US" sz="2000" b="1" dirty="0">
                <a:solidFill>
                  <a:schemeClr val="bg1"/>
                </a:solidFill>
                <a:latin typeface="微软雅黑" panose="020B0503020204020204" pitchFamily="34" charset="-122"/>
                <a:ea typeface="微软雅黑" panose="020B0503020204020204" pitchFamily="34" charset="-122"/>
              </a:rPr>
              <a:t>思路与方法</a:t>
            </a:r>
            <a:endParaRPr lang="en-US" altLang="zh-CN" sz="2000" b="1" dirty="0">
              <a:solidFill>
                <a:schemeClr val="bg1"/>
              </a:solidFill>
              <a:latin typeface="微软雅黑" panose="020B0503020204020204" pitchFamily="34" charset="-122"/>
              <a:ea typeface="微软雅黑" panose="020B0503020204020204" pitchFamily="34" charset="-122"/>
            </a:endParaRPr>
          </a:p>
        </p:txBody>
      </p:sp>
      <p:sp>
        <p:nvSpPr>
          <p:cNvPr id="42" name="矩形 41"/>
          <p:cNvSpPr/>
          <p:nvPr/>
        </p:nvSpPr>
        <p:spPr>
          <a:xfrm>
            <a:off x="2762711" y="186810"/>
            <a:ext cx="3082895" cy="369332"/>
          </a:xfrm>
          <a:prstGeom prst="rect">
            <a:avLst/>
          </a:prstGeom>
        </p:spPr>
        <p:txBody>
          <a:bodyPr wrap="none">
            <a:spAutoFit/>
          </a:bodyPr>
          <a:lstStyle/>
          <a:p>
            <a:r>
              <a:rPr lang="en-US" altLang="zh-CN" b="1" dirty="0">
                <a:solidFill>
                  <a:schemeClr val="bg1"/>
                </a:solidFill>
                <a:latin typeface="微软雅黑" panose="020B0503020204020204" pitchFamily="34" charset="-122"/>
                <a:ea typeface="微软雅黑" panose="020B0503020204020204" pitchFamily="34" charset="-122"/>
              </a:rPr>
              <a:t>(Thoughts and Methods)</a:t>
            </a:r>
            <a:endParaRPr lang="zh-CN" altLang="en-US" dirty="0">
              <a:solidFill>
                <a:schemeClr val="bg1"/>
              </a:solidFill>
              <a:latin typeface="微软雅黑" panose="020B0503020204020204" pitchFamily="34" charset="-122"/>
              <a:ea typeface="微软雅黑" panose="020B0503020204020204" pitchFamily="34" charset="-122"/>
            </a:endParaRPr>
          </a:p>
        </p:txBody>
      </p:sp>
      <p:grpSp>
        <p:nvGrpSpPr>
          <p:cNvPr id="21" name="Group 9"/>
          <p:cNvGrpSpPr/>
          <p:nvPr/>
        </p:nvGrpSpPr>
        <p:grpSpPr>
          <a:xfrm>
            <a:off x="6209677" y="3544819"/>
            <a:ext cx="2134223" cy="712558"/>
            <a:chOff x="9029821" y="3101223"/>
            <a:chExt cx="2457329" cy="950077"/>
          </a:xfrm>
        </p:grpSpPr>
        <p:sp>
          <p:nvSpPr>
            <p:cNvPr id="35" name="TextBox 10"/>
            <p:cNvSpPr txBox="1"/>
            <p:nvPr/>
          </p:nvSpPr>
          <p:spPr>
            <a:xfrm>
              <a:off x="9029821" y="3461744"/>
              <a:ext cx="2457329" cy="589556"/>
            </a:xfrm>
            <a:prstGeom prst="rect">
              <a:avLst/>
            </a:prstGeom>
            <a:noFill/>
          </p:spPr>
          <p:txBody>
            <a:bodyPr wrap="square" lIns="72000" tIns="0" rIns="72000" bIns="0" anchor="ctr" anchorCtr="0">
              <a:noAutofit/>
            </a:bodyPr>
            <a:lstStyle/>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符合相关法规，确保数据安全和用户隐私</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6" name="Rectangle 11"/>
            <p:cNvSpPr/>
            <p:nvPr/>
          </p:nvSpPr>
          <p:spPr>
            <a:xfrm>
              <a:off x="9029821" y="3101223"/>
              <a:ext cx="2457329" cy="246221"/>
            </a:xfrm>
            <a:prstGeom prst="rect">
              <a:avLst/>
            </a:prstGeom>
          </p:spPr>
          <p:txBody>
            <a:bodyPr wrap="none" lIns="72000" tIns="0" rIns="72000" bIns="0">
              <a:noAutofit/>
            </a:bodyPr>
            <a:lstStyle/>
            <a:p>
              <a:pPr lvl="0" defTabSz="914378">
                <a:defRPr/>
              </a:pPr>
              <a:r>
                <a:rPr lang="zh-CN" altLang="en-US" sz="1600" b="1" dirty="0">
                  <a:solidFill>
                    <a:schemeClr val="accent6"/>
                  </a:solidFill>
                  <a:latin typeface="微软雅黑" panose="020B0503020204020204" pitchFamily="34" charset="-122"/>
                  <a:ea typeface="微软雅黑" panose="020B0503020204020204" pitchFamily="34" charset="-122"/>
                </a:rPr>
                <a:t>法律可行性</a:t>
              </a:r>
              <a:r>
                <a:rPr lang="en-US" altLang="zh-CN" sz="1600" b="1" dirty="0">
                  <a:solidFill>
                    <a:schemeClr val="accent6"/>
                  </a:solidFill>
                  <a:latin typeface="微软雅黑" panose="020B0503020204020204" pitchFamily="34" charset="-122"/>
                  <a:ea typeface="微软雅黑" panose="020B0503020204020204" pitchFamily="34" charset="-122"/>
                </a:rPr>
                <a:t>	</a:t>
              </a:r>
              <a:endParaRPr lang="zh-CN" altLang="en-US" sz="1600" b="1" dirty="0">
                <a:solidFill>
                  <a:schemeClr val="accent6"/>
                </a:solidFill>
                <a:latin typeface="微软雅黑" panose="020B0503020204020204" pitchFamily="34" charset="-122"/>
                <a:ea typeface="微软雅黑" panose="020B0503020204020204" pitchFamily="34" charset="-122"/>
              </a:endParaRPr>
            </a:p>
          </p:txBody>
        </p:sp>
      </p:grpSp>
      <p:grpSp>
        <p:nvGrpSpPr>
          <p:cNvPr id="22" name="Group 12"/>
          <p:cNvGrpSpPr/>
          <p:nvPr/>
        </p:nvGrpSpPr>
        <p:grpSpPr>
          <a:xfrm>
            <a:off x="523875" y="3544819"/>
            <a:ext cx="2264752" cy="703033"/>
            <a:chOff x="609599" y="3101223"/>
            <a:chExt cx="2417784" cy="937377"/>
          </a:xfrm>
        </p:grpSpPr>
        <p:sp>
          <p:nvSpPr>
            <p:cNvPr id="33" name="TextBox 13"/>
            <p:cNvSpPr txBox="1"/>
            <p:nvPr/>
          </p:nvSpPr>
          <p:spPr>
            <a:xfrm>
              <a:off x="609599" y="3449044"/>
              <a:ext cx="2407615" cy="589556"/>
            </a:xfrm>
            <a:prstGeom prst="rect">
              <a:avLst/>
            </a:prstGeom>
            <a:noFill/>
          </p:spPr>
          <p:txBody>
            <a:bodyPr wrap="square" lIns="72000" tIns="0" rIns="72000" bIns="0" anchor="ctr" anchorCtr="0">
              <a:noAutofit/>
            </a:bodyPr>
            <a:lstStyle/>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界面友好，操作简单，用户易于上手使用</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4" name="Rectangle 14"/>
            <p:cNvSpPr/>
            <p:nvPr/>
          </p:nvSpPr>
          <p:spPr>
            <a:xfrm>
              <a:off x="619768" y="3101223"/>
              <a:ext cx="2407615" cy="246221"/>
            </a:xfrm>
            <a:prstGeom prst="rect">
              <a:avLst/>
            </a:prstGeom>
          </p:spPr>
          <p:txBody>
            <a:bodyPr wrap="none" lIns="72000" tIns="0" rIns="72000" bIns="0">
              <a:noAutofit/>
            </a:bodyPr>
            <a:lstStyle/>
            <a:p>
              <a:pPr lvl="0" algn="r" defTabSz="914378">
                <a:defRPr/>
              </a:pPr>
              <a:r>
                <a:rPr lang="zh-CN" altLang="en-US" sz="1600" b="1" dirty="0">
                  <a:solidFill>
                    <a:schemeClr val="accent4"/>
                  </a:solidFill>
                  <a:latin typeface="微软雅黑" panose="020B0503020204020204" pitchFamily="34" charset="-122"/>
                  <a:ea typeface="微软雅黑" panose="020B0503020204020204" pitchFamily="34" charset="-122"/>
                </a:rPr>
                <a:t>操作可行性</a:t>
              </a:r>
            </a:p>
          </p:txBody>
        </p:sp>
      </p:grpSp>
      <p:grpSp>
        <p:nvGrpSpPr>
          <p:cNvPr id="23" name="Group 15"/>
          <p:cNvGrpSpPr/>
          <p:nvPr/>
        </p:nvGrpSpPr>
        <p:grpSpPr>
          <a:xfrm>
            <a:off x="6209677" y="1692151"/>
            <a:ext cx="2245548" cy="712558"/>
            <a:chOff x="9029821" y="3101223"/>
            <a:chExt cx="2457329" cy="950077"/>
          </a:xfrm>
        </p:grpSpPr>
        <p:sp>
          <p:nvSpPr>
            <p:cNvPr id="31" name="TextBox 16"/>
            <p:cNvSpPr txBox="1"/>
            <p:nvPr/>
          </p:nvSpPr>
          <p:spPr>
            <a:xfrm>
              <a:off x="9029821" y="3461744"/>
              <a:ext cx="2457329" cy="589556"/>
            </a:xfrm>
            <a:prstGeom prst="rect">
              <a:avLst/>
            </a:prstGeom>
            <a:noFill/>
          </p:spPr>
          <p:txBody>
            <a:bodyPr wrap="square" lIns="72000" tIns="0" rIns="72000" bIns="0" anchor="ctr" anchorCtr="0">
              <a:noAutofit/>
            </a:bodyPr>
            <a:lstStyle/>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开发成本低，维护费用可控 </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2" name="Rectangle 17"/>
            <p:cNvSpPr/>
            <p:nvPr/>
          </p:nvSpPr>
          <p:spPr>
            <a:xfrm>
              <a:off x="9029821" y="3101223"/>
              <a:ext cx="2457329" cy="246221"/>
            </a:xfrm>
            <a:prstGeom prst="rect">
              <a:avLst/>
            </a:prstGeom>
          </p:spPr>
          <p:txBody>
            <a:bodyPr wrap="none" lIns="72000" tIns="0" rIns="72000" bIns="0">
              <a:noAutofit/>
            </a:bodyPr>
            <a:lstStyle/>
            <a:p>
              <a:pPr lvl="0" defTabSz="914378">
                <a:defRPr/>
              </a:pPr>
              <a:r>
                <a:rPr lang="zh-CN" altLang="en-US" sz="1600" b="1" dirty="0">
                  <a:solidFill>
                    <a:schemeClr val="accent2"/>
                  </a:solidFill>
                  <a:latin typeface="微软雅黑" panose="020B0503020204020204" pitchFamily="34" charset="-122"/>
                  <a:ea typeface="微软雅黑" panose="020B0503020204020204" pitchFamily="34" charset="-122"/>
                </a:rPr>
                <a:t>经济可行性</a:t>
              </a:r>
            </a:p>
          </p:txBody>
        </p:sp>
      </p:grpSp>
      <p:grpSp>
        <p:nvGrpSpPr>
          <p:cNvPr id="24" name="Group 18"/>
          <p:cNvGrpSpPr/>
          <p:nvPr/>
        </p:nvGrpSpPr>
        <p:grpSpPr>
          <a:xfrm>
            <a:off x="631868" y="1692151"/>
            <a:ext cx="2156758" cy="693508"/>
            <a:chOff x="609599" y="3101223"/>
            <a:chExt cx="2418295" cy="924677"/>
          </a:xfrm>
        </p:grpSpPr>
        <p:sp>
          <p:nvSpPr>
            <p:cNvPr id="29" name="TextBox 19"/>
            <p:cNvSpPr txBox="1"/>
            <p:nvPr/>
          </p:nvSpPr>
          <p:spPr>
            <a:xfrm>
              <a:off x="609599" y="3436344"/>
              <a:ext cx="2407615" cy="589556"/>
            </a:xfrm>
            <a:prstGeom prst="rect">
              <a:avLst/>
            </a:prstGeom>
            <a:noFill/>
          </p:spPr>
          <p:txBody>
            <a:bodyPr wrap="square" lIns="72000" tIns="0" rIns="72000" bIns="0" anchor="ctr" anchorCtr="0">
              <a:noAutofit/>
            </a:bodyPr>
            <a:lstStyle/>
            <a:p>
              <a:pPr fontAlgn="ct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采用主流</a:t>
              </a:r>
              <a:r>
                <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rPr>
                <a:t>Vue3+Spring Boot</a:t>
              </a:r>
              <a:r>
                <a:rPr lang="zh-CN" altLang="en-US" sz="1200" dirty="0">
                  <a:solidFill>
                    <a:schemeClr val="tx1">
                      <a:lumMod val="65000"/>
                      <a:lumOff val="35000"/>
                    </a:schemeClr>
                  </a:solidFill>
                  <a:latin typeface="微软雅黑" panose="020B0503020204020204" pitchFamily="34" charset="-122"/>
                  <a:ea typeface="微软雅黑" panose="020B0503020204020204" pitchFamily="34" charset="-122"/>
                </a:rPr>
                <a:t>技术栈，技术成熟可靠</a:t>
              </a:r>
              <a:endParaRPr lang="en-US" altLang="zh-CN" sz="1200" dirty="0">
                <a:solidFill>
                  <a:schemeClr val="tx1">
                    <a:lumMod val="65000"/>
                    <a:lumOff val="35000"/>
                  </a:schemeClr>
                </a:solidFill>
                <a:latin typeface="微软雅黑" panose="020B0503020204020204" pitchFamily="34" charset="-122"/>
                <a:ea typeface="微软雅黑" panose="020B0503020204020204" pitchFamily="34" charset="-122"/>
              </a:endParaRPr>
            </a:p>
          </p:txBody>
        </p:sp>
        <p:sp>
          <p:nvSpPr>
            <p:cNvPr id="30" name="Rectangle 20"/>
            <p:cNvSpPr/>
            <p:nvPr/>
          </p:nvSpPr>
          <p:spPr>
            <a:xfrm>
              <a:off x="620279" y="3101223"/>
              <a:ext cx="2407615" cy="246221"/>
            </a:xfrm>
            <a:prstGeom prst="rect">
              <a:avLst/>
            </a:prstGeom>
          </p:spPr>
          <p:txBody>
            <a:bodyPr wrap="none" lIns="72000" tIns="0" rIns="72000" bIns="0">
              <a:noAutofit/>
            </a:bodyPr>
            <a:lstStyle/>
            <a:p>
              <a:pPr lvl="0" algn="r" defTabSz="914378">
                <a:defRPr/>
              </a:pPr>
              <a:r>
                <a:rPr lang="zh-CN" altLang="en-US" sz="1600" b="1" dirty="0">
                  <a:solidFill>
                    <a:schemeClr val="accent1"/>
                  </a:solidFill>
                  <a:latin typeface="微软雅黑" panose="020B0503020204020204" pitchFamily="34" charset="-122"/>
                  <a:ea typeface="微软雅黑" panose="020B0503020204020204" pitchFamily="34" charset="-122"/>
                </a:rPr>
                <a:t>技术可行性</a:t>
              </a:r>
            </a:p>
          </p:txBody>
        </p:sp>
      </p:grpSp>
      <p:grpSp>
        <p:nvGrpSpPr>
          <p:cNvPr id="2" name="组合 1"/>
          <p:cNvGrpSpPr/>
          <p:nvPr/>
        </p:nvGrpSpPr>
        <p:grpSpPr>
          <a:xfrm>
            <a:off x="3084283" y="1897386"/>
            <a:ext cx="2857500" cy="2126181"/>
            <a:chOff x="3084283" y="1897386"/>
            <a:chExt cx="2857500" cy="2126181"/>
          </a:xfrm>
        </p:grpSpPr>
        <p:grpSp>
          <p:nvGrpSpPr>
            <p:cNvPr id="20" name="Group 26"/>
            <p:cNvGrpSpPr/>
            <p:nvPr/>
          </p:nvGrpSpPr>
          <p:grpSpPr>
            <a:xfrm>
              <a:off x="3084283" y="1897386"/>
              <a:ext cx="2857500" cy="2126181"/>
              <a:chOff x="3668713" y="1581150"/>
              <a:chExt cx="4966870" cy="3695700"/>
            </a:xfrm>
          </p:grpSpPr>
          <p:sp>
            <p:nvSpPr>
              <p:cNvPr id="37" name="Freeform: Shape 23"/>
              <p:cNvSpPr/>
              <p:nvPr/>
            </p:nvSpPr>
            <p:spPr>
              <a:xfrm>
                <a:off x="6271209" y="1581150"/>
                <a:ext cx="788400" cy="3000374"/>
              </a:xfrm>
              <a:custGeom>
                <a:avLst/>
                <a:gdLst>
                  <a:gd name="connsiteX0" fmla="*/ 0 w 788400"/>
                  <a:gd name="connsiteY0" fmla="*/ 0 h 3000374"/>
                  <a:gd name="connsiteX1" fmla="*/ 62053 w 788400"/>
                  <a:gd name="connsiteY1" fmla="*/ 0 h 3000374"/>
                  <a:gd name="connsiteX2" fmla="*/ 676597 w 788400"/>
                  <a:gd name="connsiteY2" fmla="*/ 0 h 3000374"/>
                  <a:gd name="connsiteX3" fmla="*/ 788400 w 788400"/>
                  <a:gd name="connsiteY3" fmla="*/ 0 h 3000374"/>
                  <a:gd name="connsiteX4" fmla="*/ 788400 w 788400"/>
                  <a:gd name="connsiteY4" fmla="*/ 3000374 h 3000374"/>
                  <a:gd name="connsiteX5" fmla="*/ 0 w 788400"/>
                  <a:gd name="connsiteY5" fmla="*/ 3000374 h 300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788400" h="3000374">
                    <a:moveTo>
                      <a:pt x="0" y="0"/>
                    </a:moveTo>
                    <a:lnTo>
                      <a:pt x="62053" y="0"/>
                    </a:lnTo>
                    <a:cubicBezTo>
                      <a:pt x="289632" y="0"/>
                      <a:pt x="493668" y="0"/>
                      <a:pt x="676597" y="0"/>
                    </a:cubicBezTo>
                    <a:lnTo>
                      <a:pt x="788400" y="0"/>
                    </a:lnTo>
                    <a:lnTo>
                      <a:pt x="788400" y="3000374"/>
                    </a:lnTo>
                    <a:lnTo>
                      <a:pt x="0" y="3000374"/>
                    </a:lnTo>
                    <a:close/>
                  </a:path>
                </a:pathLst>
              </a:custGeom>
              <a:solidFill>
                <a:schemeClr val="accent2"/>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pitchFamily="34" charset="-122"/>
                  <a:ea typeface="微软雅黑" panose="020B0503020204020204" pitchFamily="34" charset="-122"/>
                </a:endParaRPr>
              </a:p>
            </p:txBody>
          </p:sp>
          <p:sp>
            <p:nvSpPr>
              <p:cNvPr id="38" name="Freeform: Shape 24"/>
              <p:cNvSpPr/>
              <p:nvPr/>
            </p:nvSpPr>
            <p:spPr>
              <a:xfrm>
                <a:off x="7059196" y="1581150"/>
                <a:ext cx="788400" cy="3000374"/>
              </a:xfrm>
              <a:custGeom>
                <a:avLst/>
                <a:gdLst>
                  <a:gd name="connsiteX0" fmla="*/ 0 w 788400"/>
                  <a:gd name="connsiteY0" fmla="*/ 0 h 3000374"/>
                  <a:gd name="connsiteX1" fmla="*/ 64593 w 788400"/>
                  <a:gd name="connsiteY1" fmla="*/ 0 h 3000374"/>
                  <a:gd name="connsiteX2" fmla="*/ 752380 w 788400"/>
                  <a:gd name="connsiteY2" fmla="*/ 0 h 3000374"/>
                  <a:gd name="connsiteX3" fmla="*/ 788400 w 788400"/>
                  <a:gd name="connsiteY3" fmla="*/ 0 h 3000374"/>
                  <a:gd name="connsiteX4" fmla="*/ 788400 w 788400"/>
                  <a:gd name="connsiteY4" fmla="*/ 2627144 h 3000374"/>
                  <a:gd name="connsiteX5" fmla="*/ 737203 w 788400"/>
                  <a:gd name="connsiteY5" fmla="*/ 2623185 h 3000374"/>
                  <a:gd name="connsiteX6" fmla="*/ 218311 w 788400"/>
                  <a:gd name="connsiteY6" fmla="*/ 2920175 h 3000374"/>
                  <a:gd name="connsiteX7" fmla="*/ 180328 w 788400"/>
                  <a:gd name="connsiteY7" fmla="*/ 3000374 h 3000374"/>
                  <a:gd name="connsiteX8" fmla="*/ 0 w 788400"/>
                  <a:gd name="connsiteY8" fmla="*/ 3000374 h 300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8400" h="3000374">
                    <a:moveTo>
                      <a:pt x="0" y="0"/>
                    </a:moveTo>
                    <a:lnTo>
                      <a:pt x="64593" y="0"/>
                    </a:lnTo>
                    <a:cubicBezTo>
                      <a:pt x="346473" y="0"/>
                      <a:pt x="571977" y="0"/>
                      <a:pt x="752380" y="0"/>
                    </a:cubicBezTo>
                    <a:lnTo>
                      <a:pt x="788400" y="0"/>
                    </a:lnTo>
                    <a:lnTo>
                      <a:pt x="788400" y="2627144"/>
                    </a:lnTo>
                    <a:lnTo>
                      <a:pt x="737203" y="2623185"/>
                    </a:lnTo>
                    <a:cubicBezTo>
                      <a:pt x="512311" y="2623185"/>
                      <a:pt x="320216" y="2741325"/>
                      <a:pt x="218311" y="2920175"/>
                    </a:cubicBezTo>
                    <a:lnTo>
                      <a:pt x="180328" y="3000374"/>
                    </a:lnTo>
                    <a:lnTo>
                      <a:pt x="0" y="3000374"/>
                    </a:lnTo>
                    <a:close/>
                  </a:path>
                </a:pathLst>
              </a:custGeom>
              <a:solidFill>
                <a:schemeClr val="accent4"/>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pitchFamily="34" charset="-122"/>
                  <a:ea typeface="微软雅黑" panose="020B0503020204020204" pitchFamily="34" charset="-122"/>
                </a:endParaRPr>
              </a:p>
            </p:txBody>
          </p:sp>
          <p:sp>
            <p:nvSpPr>
              <p:cNvPr id="39" name="Freeform: Shape 25"/>
              <p:cNvSpPr/>
              <p:nvPr/>
            </p:nvSpPr>
            <p:spPr>
              <a:xfrm>
                <a:off x="7847183" y="1581150"/>
                <a:ext cx="788400" cy="3000374"/>
              </a:xfrm>
              <a:custGeom>
                <a:avLst/>
                <a:gdLst>
                  <a:gd name="connsiteX0" fmla="*/ 0 w 788400"/>
                  <a:gd name="connsiteY0" fmla="*/ 0 h 3000374"/>
                  <a:gd name="connsiteX1" fmla="*/ 67313 w 788400"/>
                  <a:gd name="connsiteY1" fmla="*/ 0 h 3000374"/>
                  <a:gd name="connsiteX2" fmla="*/ 686006 w 788400"/>
                  <a:gd name="connsiteY2" fmla="*/ 0 h 3000374"/>
                  <a:gd name="connsiteX3" fmla="*/ 779979 w 788400"/>
                  <a:gd name="connsiteY3" fmla="*/ 61481 h 3000374"/>
                  <a:gd name="connsiteX4" fmla="*/ 788400 w 788400"/>
                  <a:gd name="connsiteY4" fmla="*/ 100931 h 3000374"/>
                  <a:gd name="connsiteX5" fmla="*/ 788400 w 788400"/>
                  <a:gd name="connsiteY5" fmla="*/ 2899445 h 3000374"/>
                  <a:gd name="connsiteX6" fmla="*/ 779979 w 788400"/>
                  <a:gd name="connsiteY6" fmla="*/ 2938894 h 3000374"/>
                  <a:gd name="connsiteX7" fmla="*/ 723756 w 788400"/>
                  <a:gd name="connsiteY7" fmla="*/ 2992740 h 3000374"/>
                  <a:gd name="connsiteX8" fmla="*/ 686011 w 788400"/>
                  <a:gd name="connsiteY8" fmla="*/ 3000374 h 3000374"/>
                  <a:gd name="connsiteX9" fmla="*/ 497525 w 788400"/>
                  <a:gd name="connsiteY9" fmla="*/ 3000374 h 3000374"/>
                  <a:gd name="connsiteX10" fmla="*/ 459558 w 788400"/>
                  <a:gd name="connsiteY10" fmla="*/ 2920175 h 3000374"/>
                  <a:gd name="connsiteX11" fmla="*/ 40596 w 788400"/>
                  <a:gd name="connsiteY11" fmla="*/ 2630251 h 3000374"/>
                  <a:gd name="connsiteX12" fmla="*/ 0 w 788400"/>
                  <a:gd name="connsiteY12" fmla="*/ 2627112 h 300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788400" h="3000374">
                    <a:moveTo>
                      <a:pt x="0" y="0"/>
                    </a:moveTo>
                    <a:lnTo>
                      <a:pt x="67313" y="0"/>
                    </a:lnTo>
                    <a:cubicBezTo>
                      <a:pt x="686006" y="0"/>
                      <a:pt x="686006" y="0"/>
                      <a:pt x="686006" y="0"/>
                    </a:cubicBezTo>
                    <a:cubicBezTo>
                      <a:pt x="724559" y="0"/>
                      <a:pt x="763112" y="24110"/>
                      <a:pt x="779979" y="61481"/>
                    </a:cubicBezTo>
                    <a:lnTo>
                      <a:pt x="788400" y="100931"/>
                    </a:lnTo>
                    <a:lnTo>
                      <a:pt x="788400" y="2899445"/>
                    </a:lnTo>
                    <a:lnTo>
                      <a:pt x="779979" y="2938894"/>
                    </a:lnTo>
                    <a:cubicBezTo>
                      <a:pt x="768734" y="2963808"/>
                      <a:pt x="747851" y="2982828"/>
                      <a:pt x="723756" y="2992740"/>
                    </a:cubicBezTo>
                    <a:lnTo>
                      <a:pt x="686011" y="3000374"/>
                    </a:lnTo>
                    <a:lnTo>
                      <a:pt x="497525" y="3000374"/>
                    </a:lnTo>
                    <a:lnTo>
                      <a:pt x="459558" y="2920175"/>
                    </a:lnTo>
                    <a:cubicBezTo>
                      <a:pt x="372312" y="2766875"/>
                      <a:pt x="219405" y="2658178"/>
                      <a:pt x="40596" y="2630251"/>
                    </a:cubicBezTo>
                    <a:lnTo>
                      <a:pt x="0" y="2627112"/>
                    </a:lnTo>
                    <a:close/>
                  </a:path>
                </a:pathLst>
              </a:custGeom>
              <a:solidFill>
                <a:schemeClr val="accent6"/>
              </a:solidFill>
              <a:ln w="190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endParaRPr>
                  <a:latin typeface="微软雅黑" panose="020B0503020204020204" pitchFamily="34" charset="-122"/>
                  <a:ea typeface="微软雅黑" panose="020B0503020204020204" pitchFamily="34" charset="-122"/>
                </a:endParaRPr>
              </a:p>
            </p:txBody>
          </p:sp>
          <p:sp>
            <p:nvSpPr>
              <p:cNvPr id="40" name="Freeform: Shape 4"/>
              <p:cNvSpPr>
                <a:spLocks/>
              </p:cNvSpPr>
              <p:nvPr/>
            </p:nvSpPr>
            <p:spPr bwMode="auto">
              <a:xfrm>
                <a:off x="4038601" y="4324350"/>
                <a:ext cx="950913" cy="952500"/>
              </a:xfrm>
              <a:custGeom>
                <a:avLst/>
                <a:gdLst>
                  <a:gd name="T0" fmla="*/ 0 w 111"/>
                  <a:gd name="T1" fmla="*/ 55 h 111"/>
                  <a:gd name="T2" fmla="*/ 56 w 111"/>
                  <a:gd name="T3" fmla="*/ 111 h 111"/>
                  <a:gd name="T4" fmla="*/ 111 w 111"/>
                  <a:gd name="T5" fmla="*/ 55 h 111"/>
                  <a:gd name="T6" fmla="*/ 56 w 111"/>
                  <a:gd name="T7" fmla="*/ 0 h 111"/>
                  <a:gd name="T8" fmla="*/ 0 w 111"/>
                  <a:gd name="T9" fmla="*/ 55 h 111"/>
                  <a:gd name="T10" fmla="*/ 27 w 111"/>
                  <a:gd name="T11" fmla="*/ 55 h 111"/>
                  <a:gd name="T12" fmla="*/ 56 w 111"/>
                  <a:gd name="T13" fmla="*/ 27 h 111"/>
                  <a:gd name="T14" fmla="*/ 84 w 111"/>
                  <a:gd name="T15" fmla="*/ 55 h 111"/>
                  <a:gd name="T16" fmla="*/ 56 w 111"/>
                  <a:gd name="T17" fmla="*/ 84 h 111"/>
                  <a:gd name="T18" fmla="*/ 27 w 111"/>
                  <a:gd name="T19" fmla="*/ 5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1">
                    <a:moveTo>
                      <a:pt x="0" y="55"/>
                    </a:moveTo>
                    <a:cubicBezTo>
                      <a:pt x="0" y="86"/>
                      <a:pt x="25" y="111"/>
                      <a:pt x="56" y="111"/>
                    </a:cubicBezTo>
                    <a:cubicBezTo>
                      <a:pt x="86" y="111"/>
                      <a:pt x="111" y="86"/>
                      <a:pt x="111" y="55"/>
                    </a:cubicBezTo>
                    <a:cubicBezTo>
                      <a:pt x="111" y="25"/>
                      <a:pt x="86" y="0"/>
                      <a:pt x="56" y="0"/>
                    </a:cubicBezTo>
                    <a:cubicBezTo>
                      <a:pt x="25" y="0"/>
                      <a:pt x="0" y="25"/>
                      <a:pt x="0" y="55"/>
                    </a:cubicBezTo>
                    <a:close/>
                    <a:moveTo>
                      <a:pt x="27" y="55"/>
                    </a:moveTo>
                    <a:cubicBezTo>
                      <a:pt x="27" y="40"/>
                      <a:pt x="40" y="27"/>
                      <a:pt x="56" y="27"/>
                    </a:cubicBezTo>
                    <a:cubicBezTo>
                      <a:pt x="71" y="27"/>
                      <a:pt x="84" y="40"/>
                      <a:pt x="84" y="55"/>
                    </a:cubicBezTo>
                    <a:cubicBezTo>
                      <a:pt x="84" y="71"/>
                      <a:pt x="71" y="84"/>
                      <a:pt x="56" y="84"/>
                    </a:cubicBezTo>
                    <a:cubicBezTo>
                      <a:pt x="40" y="84"/>
                      <a:pt x="27" y="71"/>
                      <a:pt x="27" y="55"/>
                    </a:cubicBezTo>
                    <a:close/>
                  </a:path>
                </a:pathLst>
              </a:custGeom>
              <a:solidFill>
                <a:schemeClr val="bg1">
                  <a:lumMod val="65000"/>
                </a:schemeClr>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sp>
            <p:nvSpPr>
              <p:cNvPr id="41" name="Freeform: Shape 5"/>
              <p:cNvSpPr>
                <a:spLocks/>
              </p:cNvSpPr>
              <p:nvPr/>
            </p:nvSpPr>
            <p:spPr bwMode="auto">
              <a:xfrm>
                <a:off x="7316788" y="4324350"/>
                <a:ext cx="950913" cy="952500"/>
              </a:xfrm>
              <a:custGeom>
                <a:avLst/>
                <a:gdLst>
                  <a:gd name="T0" fmla="*/ 0 w 111"/>
                  <a:gd name="T1" fmla="*/ 55 h 111"/>
                  <a:gd name="T2" fmla="*/ 56 w 111"/>
                  <a:gd name="T3" fmla="*/ 111 h 111"/>
                  <a:gd name="T4" fmla="*/ 111 w 111"/>
                  <a:gd name="T5" fmla="*/ 55 h 111"/>
                  <a:gd name="T6" fmla="*/ 56 w 111"/>
                  <a:gd name="T7" fmla="*/ 0 h 111"/>
                  <a:gd name="T8" fmla="*/ 0 w 111"/>
                  <a:gd name="T9" fmla="*/ 55 h 111"/>
                  <a:gd name="T10" fmla="*/ 27 w 111"/>
                  <a:gd name="T11" fmla="*/ 55 h 111"/>
                  <a:gd name="T12" fmla="*/ 56 w 111"/>
                  <a:gd name="T13" fmla="*/ 27 h 111"/>
                  <a:gd name="T14" fmla="*/ 84 w 111"/>
                  <a:gd name="T15" fmla="*/ 55 h 111"/>
                  <a:gd name="T16" fmla="*/ 56 w 111"/>
                  <a:gd name="T17" fmla="*/ 84 h 111"/>
                  <a:gd name="T18" fmla="*/ 27 w 111"/>
                  <a:gd name="T19" fmla="*/ 5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111">
                    <a:moveTo>
                      <a:pt x="0" y="55"/>
                    </a:moveTo>
                    <a:cubicBezTo>
                      <a:pt x="0" y="86"/>
                      <a:pt x="25" y="111"/>
                      <a:pt x="56" y="111"/>
                    </a:cubicBezTo>
                    <a:cubicBezTo>
                      <a:pt x="86" y="111"/>
                      <a:pt x="111" y="86"/>
                      <a:pt x="111" y="55"/>
                    </a:cubicBezTo>
                    <a:cubicBezTo>
                      <a:pt x="111" y="25"/>
                      <a:pt x="86" y="0"/>
                      <a:pt x="56" y="0"/>
                    </a:cubicBezTo>
                    <a:cubicBezTo>
                      <a:pt x="25" y="0"/>
                      <a:pt x="0" y="25"/>
                      <a:pt x="0" y="55"/>
                    </a:cubicBezTo>
                    <a:close/>
                    <a:moveTo>
                      <a:pt x="27" y="55"/>
                    </a:moveTo>
                    <a:cubicBezTo>
                      <a:pt x="27" y="40"/>
                      <a:pt x="40" y="27"/>
                      <a:pt x="56" y="27"/>
                    </a:cubicBezTo>
                    <a:cubicBezTo>
                      <a:pt x="71" y="27"/>
                      <a:pt x="84" y="40"/>
                      <a:pt x="84" y="55"/>
                    </a:cubicBezTo>
                    <a:cubicBezTo>
                      <a:pt x="84" y="71"/>
                      <a:pt x="71" y="84"/>
                      <a:pt x="56" y="84"/>
                    </a:cubicBezTo>
                    <a:cubicBezTo>
                      <a:pt x="40" y="84"/>
                      <a:pt x="27" y="71"/>
                      <a:pt x="27" y="55"/>
                    </a:cubicBezTo>
                    <a:close/>
                  </a:path>
                </a:pathLst>
              </a:custGeom>
              <a:solidFill>
                <a:schemeClr val="bg1">
                  <a:lumMod val="65000"/>
                </a:schemeClr>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sp>
            <p:nvSpPr>
              <p:cNvPr id="43" name="Freeform: Shape 7"/>
              <p:cNvSpPr>
                <a:spLocks/>
              </p:cNvSpPr>
              <p:nvPr/>
            </p:nvSpPr>
            <p:spPr bwMode="auto">
              <a:xfrm>
                <a:off x="3668713" y="1855788"/>
                <a:ext cx="1671638" cy="2725738"/>
              </a:xfrm>
              <a:custGeom>
                <a:avLst/>
                <a:gdLst>
                  <a:gd name="T0" fmla="*/ 2 w 195"/>
                  <a:gd name="T1" fmla="*/ 291 h 318"/>
                  <a:gd name="T2" fmla="*/ 29 w 195"/>
                  <a:gd name="T3" fmla="*/ 318 h 318"/>
                  <a:gd name="T4" fmla="*/ 34 w 195"/>
                  <a:gd name="T5" fmla="*/ 318 h 318"/>
                  <a:gd name="T6" fmla="*/ 37 w 195"/>
                  <a:gd name="T7" fmla="*/ 311 h 318"/>
                  <a:gd name="T8" fmla="*/ 99 w 195"/>
                  <a:gd name="T9" fmla="*/ 274 h 318"/>
                  <a:gd name="T10" fmla="*/ 163 w 195"/>
                  <a:gd name="T11" fmla="*/ 318 h 318"/>
                  <a:gd name="T12" fmla="*/ 165 w 195"/>
                  <a:gd name="T13" fmla="*/ 318 h 318"/>
                  <a:gd name="T14" fmla="*/ 167 w 195"/>
                  <a:gd name="T15" fmla="*/ 318 h 318"/>
                  <a:gd name="T16" fmla="*/ 168 w 195"/>
                  <a:gd name="T17" fmla="*/ 318 h 318"/>
                  <a:gd name="T18" fmla="*/ 195 w 195"/>
                  <a:gd name="T19" fmla="*/ 318 h 318"/>
                  <a:gd name="T20" fmla="*/ 195 w 195"/>
                  <a:gd name="T21" fmla="*/ 266 h 318"/>
                  <a:gd name="T22" fmla="*/ 195 w 195"/>
                  <a:gd name="T23" fmla="*/ 139 h 318"/>
                  <a:gd name="T24" fmla="*/ 195 w 195"/>
                  <a:gd name="T25" fmla="*/ 27 h 318"/>
                  <a:gd name="T26" fmla="*/ 168 w 195"/>
                  <a:gd name="T27" fmla="*/ 0 h 318"/>
                  <a:gd name="T28" fmla="*/ 62 w 195"/>
                  <a:gd name="T29" fmla="*/ 0 h 318"/>
                  <a:gd name="T30" fmla="*/ 35 w 195"/>
                  <a:gd name="T31" fmla="*/ 27 h 318"/>
                  <a:gd name="T32" fmla="*/ 2 w 195"/>
                  <a:gd name="T33" fmla="*/ 168 h 318"/>
                  <a:gd name="T34" fmla="*/ 2 w 195"/>
                  <a:gd name="T35" fmla="*/ 291 h 318"/>
                  <a:gd name="T36" fmla="*/ 38 w 195"/>
                  <a:gd name="T37" fmla="*/ 131 h 318"/>
                  <a:gd name="T38" fmla="*/ 58 w 195"/>
                  <a:gd name="T39" fmla="*/ 42 h 318"/>
                  <a:gd name="T40" fmla="*/ 75 w 195"/>
                  <a:gd name="T41" fmla="*/ 25 h 318"/>
                  <a:gd name="T42" fmla="*/ 142 w 195"/>
                  <a:gd name="T43" fmla="*/ 25 h 318"/>
                  <a:gd name="T44" fmla="*/ 159 w 195"/>
                  <a:gd name="T45" fmla="*/ 42 h 318"/>
                  <a:gd name="T46" fmla="*/ 159 w 195"/>
                  <a:gd name="T47" fmla="*/ 142 h 318"/>
                  <a:gd name="T48" fmla="*/ 142 w 195"/>
                  <a:gd name="T49" fmla="*/ 159 h 318"/>
                  <a:gd name="T50" fmla="*/ 55 w 195"/>
                  <a:gd name="T51" fmla="*/ 159 h 318"/>
                  <a:gd name="T52" fmla="*/ 38 w 195"/>
                  <a:gd name="T53" fmla="*/ 142 h 318"/>
                  <a:gd name="T54" fmla="*/ 38 w 195"/>
                  <a:gd name="T55" fmla="*/ 131 h 3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195" h="318">
                    <a:moveTo>
                      <a:pt x="2" y="291"/>
                    </a:moveTo>
                    <a:cubicBezTo>
                      <a:pt x="2" y="306"/>
                      <a:pt x="14" y="318"/>
                      <a:pt x="29" y="318"/>
                    </a:cubicBezTo>
                    <a:cubicBezTo>
                      <a:pt x="34" y="318"/>
                      <a:pt x="34" y="318"/>
                      <a:pt x="34" y="318"/>
                    </a:cubicBezTo>
                    <a:cubicBezTo>
                      <a:pt x="35" y="315"/>
                      <a:pt x="36" y="313"/>
                      <a:pt x="37" y="311"/>
                    </a:cubicBezTo>
                    <a:cubicBezTo>
                      <a:pt x="49" y="289"/>
                      <a:pt x="72" y="274"/>
                      <a:pt x="99" y="274"/>
                    </a:cubicBezTo>
                    <a:cubicBezTo>
                      <a:pt x="128" y="274"/>
                      <a:pt x="153" y="292"/>
                      <a:pt x="163" y="318"/>
                    </a:cubicBezTo>
                    <a:cubicBezTo>
                      <a:pt x="165" y="318"/>
                      <a:pt x="165" y="318"/>
                      <a:pt x="165" y="318"/>
                    </a:cubicBezTo>
                    <a:cubicBezTo>
                      <a:pt x="167" y="318"/>
                      <a:pt x="167" y="318"/>
                      <a:pt x="167" y="318"/>
                    </a:cubicBezTo>
                    <a:cubicBezTo>
                      <a:pt x="168" y="318"/>
                      <a:pt x="168" y="318"/>
                      <a:pt x="168" y="318"/>
                    </a:cubicBezTo>
                    <a:cubicBezTo>
                      <a:pt x="195" y="318"/>
                      <a:pt x="195" y="318"/>
                      <a:pt x="195" y="318"/>
                    </a:cubicBezTo>
                    <a:cubicBezTo>
                      <a:pt x="195" y="266"/>
                      <a:pt x="195" y="266"/>
                      <a:pt x="195" y="266"/>
                    </a:cubicBezTo>
                    <a:cubicBezTo>
                      <a:pt x="195" y="139"/>
                      <a:pt x="195" y="139"/>
                      <a:pt x="195" y="139"/>
                    </a:cubicBezTo>
                    <a:cubicBezTo>
                      <a:pt x="195" y="27"/>
                      <a:pt x="195" y="27"/>
                      <a:pt x="195" y="27"/>
                    </a:cubicBezTo>
                    <a:cubicBezTo>
                      <a:pt x="195" y="12"/>
                      <a:pt x="183" y="0"/>
                      <a:pt x="168" y="0"/>
                    </a:cubicBezTo>
                    <a:cubicBezTo>
                      <a:pt x="62" y="0"/>
                      <a:pt x="62" y="0"/>
                      <a:pt x="62" y="0"/>
                    </a:cubicBezTo>
                    <a:cubicBezTo>
                      <a:pt x="47" y="0"/>
                      <a:pt x="39" y="12"/>
                      <a:pt x="35" y="27"/>
                    </a:cubicBezTo>
                    <a:cubicBezTo>
                      <a:pt x="35" y="27"/>
                      <a:pt x="6" y="132"/>
                      <a:pt x="2" y="168"/>
                    </a:cubicBezTo>
                    <a:cubicBezTo>
                      <a:pt x="0" y="181"/>
                      <a:pt x="2" y="291"/>
                      <a:pt x="2" y="291"/>
                    </a:cubicBezTo>
                    <a:close/>
                    <a:moveTo>
                      <a:pt x="38" y="131"/>
                    </a:moveTo>
                    <a:cubicBezTo>
                      <a:pt x="40" y="109"/>
                      <a:pt x="58" y="42"/>
                      <a:pt x="58" y="42"/>
                    </a:cubicBezTo>
                    <a:cubicBezTo>
                      <a:pt x="61" y="33"/>
                      <a:pt x="66" y="25"/>
                      <a:pt x="75" y="25"/>
                    </a:cubicBezTo>
                    <a:cubicBezTo>
                      <a:pt x="142" y="25"/>
                      <a:pt x="142" y="25"/>
                      <a:pt x="142" y="25"/>
                    </a:cubicBezTo>
                    <a:cubicBezTo>
                      <a:pt x="151" y="25"/>
                      <a:pt x="159" y="33"/>
                      <a:pt x="159" y="42"/>
                    </a:cubicBezTo>
                    <a:cubicBezTo>
                      <a:pt x="159" y="142"/>
                      <a:pt x="159" y="142"/>
                      <a:pt x="159" y="142"/>
                    </a:cubicBezTo>
                    <a:cubicBezTo>
                      <a:pt x="159" y="151"/>
                      <a:pt x="151" y="159"/>
                      <a:pt x="142" y="159"/>
                    </a:cubicBezTo>
                    <a:cubicBezTo>
                      <a:pt x="55" y="159"/>
                      <a:pt x="55" y="159"/>
                      <a:pt x="55" y="159"/>
                    </a:cubicBezTo>
                    <a:cubicBezTo>
                      <a:pt x="45" y="159"/>
                      <a:pt x="38" y="151"/>
                      <a:pt x="38" y="142"/>
                    </a:cubicBezTo>
                    <a:cubicBezTo>
                      <a:pt x="38" y="142"/>
                      <a:pt x="37" y="140"/>
                      <a:pt x="38" y="131"/>
                    </a:cubicBezTo>
                    <a:close/>
                  </a:path>
                </a:pathLst>
              </a:custGeom>
              <a:solidFill>
                <a:schemeClr val="bg1">
                  <a:lumMod val="85000"/>
                </a:schemeClr>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sp>
            <p:nvSpPr>
              <p:cNvPr id="44" name="Freeform: Shape 22"/>
              <p:cNvSpPr>
                <a:spLocks/>
              </p:cNvSpPr>
              <p:nvPr/>
            </p:nvSpPr>
            <p:spPr bwMode="auto">
              <a:xfrm>
                <a:off x="5483222" y="1581150"/>
                <a:ext cx="788400" cy="3000374"/>
              </a:xfrm>
              <a:custGeom>
                <a:avLst/>
                <a:gdLst>
                  <a:gd name="connsiteX0" fmla="*/ 94241 w 788400"/>
                  <a:gd name="connsiteY0" fmla="*/ 0 h 3000374"/>
                  <a:gd name="connsiteX1" fmla="*/ 614524 w 788400"/>
                  <a:gd name="connsiteY1" fmla="*/ 0 h 3000374"/>
                  <a:gd name="connsiteX2" fmla="*/ 788400 w 788400"/>
                  <a:gd name="connsiteY2" fmla="*/ 0 h 3000374"/>
                  <a:gd name="connsiteX3" fmla="*/ 788400 w 788400"/>
                  <a:gd name="connsiteY3" fmla="*/ 3000374 h 3000374"/>
                  <a:gd name="connsiteX4" fmla="*/ 94236 w 788400"/>
                  <a:gd name="connsiteY4" fmla="*/ 3000374 h 3000374"/>
                  <a:gd name="connsiteX5" fmla="*/ 57830 w 788400"/>
                  <a:gd name="connsiteY5" fmla="*/ 2992740 h 3000374"/>
                  <a:gd name="connsiteX6" fmla="*/ 0 w 788400"/>
                  <a:gd name="connsiteY6" fmla="*/ 2897505 h 3000374"/>
                  <a:gd name="connsiteX7" fmla="*/ 0 w 788400"/>
                  <a:gd name="connsiteY7" fmla="*/ 102870 h 3000374"/>
                  <a:gd name="connsiteX8" fmla="*/ 94241 w 788400"/>
                  <a:gd name="connsiteY8" fmla="*/ 0 h 3000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788400" h="3000374">
                    <a:moveTo>
                      <a:pt x="94241" y="0"/>
                    </a:moveTo>
                    <a:cubicBezTo>
                      <a:pt x="278974" y="0"/>
                      <a:pt x="452161" y="0"/>
                      <a:pt x="614524" y="0"/>
                    </a:cubicBezTo>
                    <a:lnTo>
                      <a:pt x="788400" y="0"/>
                    </a:lnTo>
                    <a:lnTo>
                      <a:pt x="788400" y="3000374"/>
                    </a:lnTo>
                    <a:lnTo>
                      <a:pt x="94236" y="3000374"/>
                    </a:lnTo>
                    <a:lnTo>
                      <a:pt x="57830" y="2992740"/>
                    </a:lnTo>
                    <a:cubicBezTo>
                      <a:pt x="24096" y="2977872"/>
                      <a:pt x="0" y="2942511"/>
                      <a:pt x="0" y="2897505"/>
                    </a:cubicBezTo>
                    <a:cubicBezTo>
                      <a:pt x="0" y="102870"/>
                      <a:pt x="0" y="102870"/>
                      <a:pt x="0" y="102870"/>
                    </a:cubicBezTo>
                    <a:cubicBezTo>
                      <a:pt x="0" y="42863"/>
                      <a:pt x="42837" y="0"/>
                      <a:pt x="94241" y="0"/>
                    </a:cubicBezTo>
                    <a:close/>
                  </a:path>
                </a:pathLst>
              </a:custGeom>
              <a:solidFill>
                <a:schemeClr val="accent1"/>
              </a:solidFill>
              <a:ln w="19050">
                <a:solidFill>
                  <a:schemeClr val="bg1"/>
                </a:solidFill>
              </a:ln>
            </p:spPr>
            <p:txBody>
              <a:bodyPr anchor="ctr"/>
              <a:lstStyle/>
              <a:p>
                <a:pPr algn="ctr"/>
                <a:endParaRPr>
                  <a:latin typeface="微软雅黑" panose="020B0503020204020204" pitchFamily="34" charset="-122"/>
                  <a:ea typeface="微软雅黑" panose="020B0503020204020204" pitchFamily="34" charset="-122"/>
                </a:endParaRPr>
              </a:p>
            </p:txBody>
          </p:sp>
        </p:grpSp>
        <p:sp>
          <p:nvSpPr>
            <p:cNvPr id="25" name="Freeform: Shape 21"/>
            <p:cNvSpPr>
              <a:spLocks/>
            </p:cNvSpPr>
            <p:nvPr/>
          </p:nvSpPr>
          <p:spPr bwMode="auto">
            <a:xfrm>
              <a:off x="5192845" y="2723491"/>
              <a:ext cx="116446" cy="209602"/>
            </a:xfrm>
            <a:custGeom>
              <a:avLst/>
              <a:gdLst>
                <a:gd name="T0" fmla="*/ 159 w 159"/>
                <a:gd name="T1" fmla="*/ 50 h 286"/>
                <a:gd name="T2" fmla="*/ 114 w 159"/>
                <a:gd name="T3" fmla="*/ 50 h 286"/>
                <a:gd name="T4" fmla="*/ 114 w 159"/>
                <a:gd name="T5" fmla="*/ 50 h 286"/>
                <a:gd name="T6" fmla="*/ 111 w 159"/>
                <a:gd name="T7" fmla="*/ 51 h 286"/>
                <a:gd name="T8" fmla="*/ 107 w 159"/>
                <a:gd name="T9" fmla="*/ 54 h 286"/>
                <a:gd name="T10" fmla="*/ 103 w 159"/>
                <a:gd name="T11" fmla="*/ 60 h 286"/>
                <a:gd name="T12" fmla="*/ 102 w 159"/>
                <a:gd name="T13" fmla="*/ 66 h 286"/>
                <a:gd name="T14" fmla="*/ 102 w 159"/>
                <a:gd name="T15" fmla="*/ 99 h 286"/>
                <a:gd name="T16" fmla="*/ 159 w 159"/>
                <a:gd name="T17" fmla="*/ 99 h 286"/>
                <a:gd name="T18" fmla="*/ 159 w 159"/>
                <a:gd name="T19" fmla="*/ 146 h 286"/>
                <a:gd name="T20" fmla="*/ 102 w 159"/>
                <a:gd name="T21" fmla="*/ 146 h 286"/>
                <a:gd name="T22" fmla="*/ 102 w 159"/>
                <a:gd name="T23" fmla="*/ 286 h 286"/>
                <a:gd name="T24" fmla="*/ 50 w 159"/>
                <a:gd name="T25" fmla="*/ 286 h 286"/>
                <a:gd name="T26" fmla="*/ 50 w 159"/>
                <a:gd name="T27" fmla="*/ 146 h 286"/>
                <a:gd name="T28" fmla="*/ 0 w 159"/>
                <a:gd name="T29" fmla="*/ 146 h 286"/>
                <a:gd name="T30" fmla="*/ 0 w 159"/>
                <a:gd name="T31" fmla="*/ 99 h 286"/>
                <a:gd name="T32" fmla="*/ 50 w 159"/>
                <a:gd name="T33" fmla="*/ 99 h 286"/>
                <a:gd name="T34" fmla="*/ 50 w 159"/>
                <a:gd name="T35" fmla="*/ 71 h 286"/>
                <a:gd name="T36" fmla="*/ 50 w 159"/>
                <a:gd name="T37" fmla="*/ 71 h 286"/>
                <a:gd name="T38" fmla="*/ 50 w 159"/>
                <a:gd name="T39" fmla="*/ 64 h 286"/>
                <a:gd name="T40" fmla="*/ 51 w 159"/>
                <a:gd name="T41" fmla="*/ 57 h 286"/>
                <a:gd name="T42" fmla="*/ 52 w 159"/>
                <a:gd name="T43" fmla="*/ 50 h 286"/>
                <a:gd name="T44" fmla="*/ 54 w 159"/>
                <a:gd name="T45" fmla="*/ 43 h 286"/>
                <a:gd name="T46" fmla="*/ 57 w 159"/>
                <a:gd name="T47" fmla="*/ 37 h 286"/>
                <a:gd name="T48" fmla="*/ 60 w 159"/>
                <a:gd name="T49" fmla="*/ 31 h 286"/>
                <a:gd name="T50" fmla="*/ 63 w 159"/>
                <a:gd name="T51" fmla="*/ 26 h 286"/>
                <a:gd name="T52" fmla="*/ 67 w 159"/>
                <a:gd name="T53" fmla="*/ 21 h 286"/>
                <a:gd name="T54" fmla="*/ 72 w 159"/>
                <a:gd name="T55" fmla="*/ 16 h 286"/>
                <a:gd name="T56" fmla="*/ 78 w 159"/>
                <a:gd name="T57" fmla="*/ 12 h 286"/>
                <a:gd name="T58" fmla="*/ 83 w 159"/>
                <a:gd name="T59" fmla="*/ 8 h 286"/>
                <a:gd name="T60" fmla="*/ 88 w 159"/>
                <a:gd name="T61" fmla="*/ 5 h 286"/>
                <a:gd name="T62" fmla="*/ 94 w 159"/>
                <a:gd name="T63" fmla="*/ 3 h 286"/>
                <a:gd name="T64" fmla="*/ 100 w 159"/>
                <a:gd name="T65" fmla="*/ 1 h 286"/>
                <a:gd name="T66" fmla="*/ 108 w 159"/>
                <a:gd name="T67" fmla="*/ 0 h 286"/>
                <a:gd name="T68" fmla="*/ 114 w 159"/>
                <a:gd name="T69" fmla="*/ 0 h 286"/>
                <a:gd name="T70" fmla="*/ 159 w 159"/>
                <a:gd name="T71" fmla="*/ 0 h 286"/>
                <a:gd name="T72" fmla="*/ 159 w 159"/>
                <a:gd name="T73" fmla="*/ 50 h 2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159" h="286">
                  <a:moveTo>
                    <a:pt x="159" y="50"/>
                  </a:moveTo>
                  <a:lnTo>
                    <a:pt x="114" y="50"/>
                  </a:lnTo>
                  <a:lnTo>
                    <a:pt x="114" y="50"/>
                  </a:lnTo>
                  <a:lnTo>
                    <a:pt x="111" y="51"/>
                  </a:lnTo>
                  <a:lnTo>
                    <a:pt x="107" y="54"/>
                  </a:lnTo>
                  <a:lnTo>
                    <a:pt x="103" y="60"/>
                  </a:lnTo>
                  <a:lnTo>
                    <a:pt x="102" y="66"/>
                  </a:lnTo>
                  <a:lnTo>
                    <a:pt x="102" y="99"/>
                  </a:lnTo>
                  <a:lnTo>
                    <a:pt x="159" y="99"/>
                  </a:lnTo>
                  <a:lnTo>
                    <a:pt x="159" y="146"/>
                  </a:lnTo>
                  <a:lnTo>
                    <a:pt x="102" y="146"/>
                  </a:lnTo>
                  <a:lnTo>
                    <a:pt x="102" y="286"/>
                  </a:lnTo>
                  <a:lnTo>
                    <a:pt x="50" y="286"/>
                  </a:lnTo>
                  <a:lnTo>
                    <a:pt x="50" y="146"/>
                  </a:lnTo>
                  <a:lnTo>
                    <a:pt x="0" y="146"/>
                  </a:lnTo>
                  <a:lnTo>
                    <a:pt x="0" y="99"/>
                  </a:lnTo>
                  <a:lnTo>
                    <a:pt x="50" y="99"/>
                  </a:lnTo>
                  <a:lnTo>
                    <a:pt x="50" y="71"/>
                  </a:lnTo>
                  <a:lnTo>
                    <a:pt x="50" y="71"/>
                  </a:lnTo>
                  <a:lnTo>
                    <a:pt x="50" y="64"/>
                  </a:lnTo>
                  <a:lnTo>
                    <a:pt x="51" y="57"/>
                  </a:lnTo>
                  <a:lnTo>
                    <a:pt x="52" y="50"/>
                  </a:lnTo>
                  <a:lnTo>
                    <a:pt x="54" y="43"/>
                  </a:lnTo>
                  <a:lnTo>
                    <a:pt x="57" y="37"/>
                  </a:lnTo>
                  <a:lnTo>
                    <a:pt x="60" y="31"/>
                  </a:lnTo>
                  <a:lnTo>
                    <a:pt x="63" y="26"/>
                  </a:lnTo>
                  <a:lnTo>
                    <a:pt x="67" y="21"/>
                  </a:lnTo>
                  <a:lnTo>
                    <a:pt x="72" y="16"/>
                  </a:lnTo>
                  <a:lnTo>
                    <a:pt x="78" y="12"/>
                  </a:lnTo>
                  <a:lnTo>
                    <a:pt x="83" y="8"/>
                  </a:lnTo>
                  <a:lnTo>
                    <a:pt x="88" y="5"/>
                  </a:lnTo>
                  <a:lnTo>
                    <a:pt x="94" y="3"/>
                  </a:lnTo>
                  <a:lnTo>
                    <a:pt x="100" y="1"/>
                  </a:lnTo>
                  <a:lnTo>
                    <a:pt x="108" y="0"/>
                  </a:lnTo>
                  <a:lnTo>
                    <a:pt x="114" y="0"/>
                  </a:lnTo>
                  <a:lnTo>
                    <a:pt x="159" y="0"/>
                  </a:lnTo>
                  <a:lnTo>
                    <a:pt x="159" y="50"/>
                  </a:lnTo>
                  <a:close/>
                </a:path>
              </a:pathLst>
            </a:custGeom>
            <a:solidFill>
              <a:srgbClr val="FFFFFF"/>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sp>
          <p:nvSpPr>
            <p:cNvPr id="26" name="Freeform: Shape 27"/>
            <p:cNvSpPr>
              <a:spLocks/>
            </p:cNvSpPr>
            <p:nvPr/>
          </p:nvSpPr>
          <p:spPr bwMode="auto">
            <a:xfrm>
              <a:off x="4248603" y="2735467"/>
              <a:ext cx="212514" cy="174668"/>
            </a:xfrm>
            <a:custGeom>
              <a:avLst/>
              <a:gdLst>
                <a:gd name="T0" fmla="*/ 285 w 293"/>
                <a:gd name="T1" fmla="*/ 32 h 238"/>
                <a:gd name="T2" fmla="*/ 259 w 293"/>
                <a:gd name="T3" fmla="*/ 38 h 238"/>
                <a:gd name="T4" fmla="*/ 275 w 293"/>
                <a:gd name="T5" fmla="*/ 24 h 238"/>
                <a:gd name="T6" fmla="*/ 285 w 293"/>
                <a:gd name="T7" fmla="*/ 4 h 238"/>
                <a:gd name="T8" fmla="*/ 257 w 293"/>
                <a:gd name="T9" fmla="*/ 16 h 238"/>
                <a:gd name="T10" fmla="*/ 237 w 293"/>
                <a:gd name="T11" fmla="*/ 11 h 238"/>
                <a:gd name="T12" fmla="*/ 216 w 293"/>
                <a:gd name="T13" fmla="*/ 1 h 238"/>
                <a:gd name="T14" fmla="*/ 203 w 293"/>
                <a:gd name="T15" fmla="*/ 0 h 238"/>
                <a:gd name="T16" fmla="*/ 179 w 293"/>
                <a:gd name="T17" fmla="*/ 5 h 238"/>
                <a:gd name="T18" fmla="*/ 154 w 293"/>
                <a:gd name="T19" fmla="*/ 27 h 238"/>
                <a:gd name="T20" fmla="*/ 143 w 293"/>
                <a:gd name="T21" fmla="*/ 54 h 238"/>
                <a:gd name="T22" fmla="*/ 143 w 293"/>
                <a:gd name="T23" fmla="*/ 67 h 238"/>
                <a:gd name="T24" fmla="*/ 126 w 293"/>
                <a:gd name="T25" fmla="*/ 72 h 238"/>
                <a:gd name="T26" fmla="*/ 75 w 293"/>
                <a:gd name="T27" fmla="*/ 55 h 238"/>
                <a:gd name="T28" fmla="*/ 33 w 293"/>
                <a:gd name="T29" fmla="*/ 24 h 238"/>
                <a:gd name="T30" fmla="*/ 17 w 293"/>
                <a:gd name="T31" fmla="*/ 17 h 238"/>
                <a:gd name="T32" fmla="*/ 12 w 293"/>
                <a:gd name="T33" fmla="*/ 41 h 238"/>
                <a:gd name="T34" fmla="*/ 14 w 293"/>
                <a:gd name="T35" fmla="*/ 57 h 238"/>
                <a:gd name="T36" fmla="*/ 23 w 293"/>
                <a:gd name="T37" fmla="*/ 76 h 238"/>
                <a:gd name="T38" fmla="*/ 39 w 293"/>
                <a:gd name="T39" fmla="*/ 91 h 238"/>
                <a:gd name="T40" fmla="*/ 25 w 293"/>
                <a:gd name="T41" fmla="*/ 89 h 238"/>
                <a:gd name="T42" fmla="*/ 12 w 293"/>
                <a:gd name="T43" fmla="*/ 84 h 238"/>
                <a:gd name="T44" fmla="*/ 13 w 293"/>
                <a:gd name="T45" fmla="*/ 95 h 238"/>
                <a:gd name="T46" fmla="*/ 25 w 293"/>
                <a:gd name="T47" fmla="*/ 123 h 238"/>
                <a:gd name="T48" fmla="*/ 50 w 293"/>
                <a:gd name="T49" fmla="*/ 140 h 238"/>
                <a:gd name="T50" fmla="*/ 52 w 293"/>
                <a:gd name="T51" fmla="*/ 145 h 238"/>
                <a:gd name="T52" fmla="*/ 33 w 293"/>
                <a:gd name="T53" fmla="*/ 145 h 238"/>
                <a:gd name="T54" fmla="*/ 41 w 293"/>
                <a:gd name="T55" fmla="*/ 161 h 238"/>
                <a:gd name="T56" fmla="*/ 62 w 293"/>
                <a:gd name="T57" fmla="*/ 179 h 238"/>
                <a:gd name="T58" fmla="*/ 89 w 293"/>
                <a:gd name="T59" fmla="*/ 186 h 238"/>
                <a:gd name="T60" fmla="*/ 73 w 293"/>
                <a:gd name="T61" fmla="*/ 197 h 238"/>
                <a:gd name="T62" fmla="*/ 45 w 293"/>
                <a:gd name="T63" fmla="*/ 208 h 238"/>
                <a:gd name="T64" fmla="*/ 14 w 293"/>
                <a:gd name="T65" fmla="*/ 212 h 238"/>
                <a:gd name="T66" fmla="*/ 0 w 293"/>
                <a:gd name="T67" fmla="*/ 211 h 238"/>
                <a:gd name="T68" fmla="*/ 32 w 293"/>
                <a:gd name="T69" fmla="*/ 227 h 238"/>
                <a:gd name="T70" fmla="*/ 68 w 293"/>
                <a:gd name="T71" fmla="*/ 237 h 238"/>
                <a:gd name="T72" fmla="*/ 93 w 293"/>
                <a:gd name="T73" fmla="*/ 238 h 238"/>
                <a:gd name="T74" fmla="*/ 149 w 293"/>
                <a:gd name="T75" fmla="*/ 229 h 238"/>
                <a:gd name="T76" fmla="*/ 195 w 293"/>
                <a:gd name="T77" fmla="*/ 205 h 238"/>
                <a:gd name="T78" fmla="*/ 229 w 293"/>
                <a:gd name="T79" fmla="*/ 169 h 238"/>
                <a:gd name="T80" fmla="*/ 252 w 293"/>
                <a:gd name="T81" fmla="*/ 127 h 238"/>
                <a:gd name="T82" fmla="*/ 262 w 293"/>
                <a:gd name="T83" fmla="*/ 82 h 238"/>
                <a:gd name="T84" fmla="*/ 263 w 293"/>
                <a:gd name="T85" fmla="*/ 59 h 238"/>
                <a:gd name="T86" fmla="*/ 280 w 293"/>
                <a:gd name="T87" fmla="*/ 45 h 238"/>
                <a:gd name="T88" fmla="*/ 293 w 293"/>
                <a:gd name="T89" fmla="*/ 28 h 2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293" h="238">
                  <a:moveTo>
                    <a:pt x="293" y="28"/>
                  </a:moveTo>
                  <a:lnTo>
                    <a:pt x="293" y="28"/>
                  </a:lnTo>
                  <a:lnTo>
                    <a:pt x="285" y="32"/>
                  </a:lnTo>
                  <a:lnTo>
                    <a:pt x="277" y="34"/>
                  </a:lnTo>
                  <a:lnTo>
                    <a:pt x="267" y="36"/>
                  </a:lnTo>
                  <a:lnTo>
                    <a:pt x="259" y="38"/>
                  </a:lnTo>
                  <a:lnTo>
                    <a:pt x="259" y="38"/>
                  </a:lnTo>
                  <a:lnTo>
                    <a:pt x="267" y="31"/>
                  </a:lnTo>
                  <a:lnTo>
                    <a:pt x="275" y="24"/>
                  </a:lnTo>
                  <a:lnTo>
                    <a:pt x="281" y="14"/>
                  </a:lnTo>
                  <a:lnTo>
                    <a:pt x="285" y="4"/>
                  </a:lnTo>
                  <a:lnTo>
                    <a:pt x="285" y="4"/>
                  </a:lnTo>
                  <a:lnTo>
                    <a:pt x="277" y="9"/>
                  </a:lnTo>
                  <a:lnTo>
                    <a:pt x="266" y="13"/>
                  </a:lnTo>
                  <a:lnTo>
                    <a:pt x="257" y="16"/>
                  </a:lnTo>
                  <a:lnTo>
                    <a:pt x="247" y="18"/>
                  </a:lnTo>
                  <a:lnTo>
                    <a:pt x="247" y="18"/>
                  </a:lnTo>
                  <a:lnTo>
                    <a:pt x="237" y="11"/>
                  </a:lnTo>
                  <a:lnTo>
                    <a:pt x="227" y="5"/>
                  </a:lnTo>
                  <a:lnTo>
                    <a:pt x="222" y="3"/>
                  </a:lnTo>
                  <a:lnTo>
                    <a:pt x="216" y="1"/>
                  </a:lnTo>
                  <a:lnTo>
                    <a:pt x="209" y="0"/>
                  </a:lnTo>
                  <a:lnTo>
                    <a:pt x="203" y="0"/>
                  </a:lnTo>
                  <a:lnTo>
                    <a:pt x="203" y="0"/>
                  </a:lnTo>
                  <a:lnTo>
                    <a:pt x="197" y="0"/>
                  </a:lnTo>
                  <a:lnTo>
                    <a:pt x="191" y="1"/>
                  </a:lnTo>
                  <a:lnTo>
                    <a:pt x="179" y="5"/>
                  </a:lnTo>
                  <a:lnTo>
                    <a:pt x="169" y="10"/>
                  </a:lnTo>
                  <a:lnTo>
                    <a:pt x="161" y="17"/>
                  </a:lnTo>
                  <a:lnTo>
                    <a:pt x="154" y="27"/>
                  </a:lnTo>
                  <a:lnTo>
                    <a:pt x="147" y="37"/>
                  </a:lnTo>
                  <a:lnTo>
                    <a:pt x="144" y="48"/>
                  </a:lnTo>
                  <a:lnTo>
                    <a:pt x="143" y="54"/>
                  </a:lnTo>
                  <a:lnTo>
                    <a:pt x="143" y="60"/>
                  </a:lnTo>
                  <a:lnTo>
                    <a:pt x="143" y="60"/>
                  </a:lnTo>
                  <a:lnTo>
                    <a:pt x="143" y="67"/>
                  </a:lnTo>
                  <a:lnTo>
                    <a:pt x="144" y="74"/>
                  </a:lnTo>
                  <a:lnTo>
                    <a:pt x="144" y="74"/>
                  </a:lnTo>
                  <a:lnTo>
                    <a:pt x="126" y="72"/>
                  </a:lnTo>
                  <a:lnTo>
                    <a:pt x="108" y="68"/>
                  </a:lnTo>
                  <a:lnTo>
                    <a:pt x="92" y="63"/>
                  </a:lnTo>
                  <a:lnTo>
                    <a:pt x="75" y="55"/>
                  </a:lnTo>
                  <a:lnTo>
                    <a:pt x="59" y="46"/>
                  </a:lnTo>
                  <a:lnTo>
                    <a:pt x="45" y="36"/>
                  </a:lnTo>
                  <a:lnTo>
                    <a:pt x="33" y="24"/>
                  </a:lnTo>
                  <a:lnTo>
                    <a:pt x="20" y="11"/>
                  </a:lnTo>
                  <a:lnTo>
                    <a:pt x="20" y="11"/>
                  </a:lnTo>
                  <a:lnTo>
                    <a:pt x="17" y="17"/>
                  </a:lnTo>
                  <a:lnTo>
                    <a:pt x="15" y="26"/>
                  </a:lnTo>
                  <a:lnTo>
                    <a:pt x="13" y="33"/>
                  </a:lnTo>
                  <a:lnTo>
                    <a:pt x="12" y="41"/>
                  </a:lnTo>
                  <a:lnTo>
                    <a:pt x="12" y="41"/>
                  </a:lnTo>
                  <a:lnTo>
                    <a:pt x="13" y="48"/>
                  </a:lnTo>
                  <a:lnTo>
                    <a:pt x="14" y="57"/>
                  </a:lnTo>
                  <a:lnTo>
                    <a:pt x="17" y="63"/>
                  </a:lnTo>
                  <a:lnTo>
                    <a:pt x="20" y="70"/>
                  </a:lnTo>
                  <a:lnTo>
                    <a:pt x="23" y="76"/>
                  </a:lnTo>
                  <a:lnTo>
                    <a:pt x="28" y="81"/>
                  </a:lnTo>
                  <a:lnTo>
                    <a:pt x="34" y="87"/>
                  </a:lnTo>
                  <a:lnTo>
                    <a:pt x="39" y="91"/>
                  </a:lnTo>
                  <a:lnTo>
                    <a:pt x="39" y="91"/>
                  </a:lnTo>
                  <a:lnTo>
                    <a:pt x="32" y="91"/>
                  </a:lnTo>
                  <a:lnTo>
                    <a:pt x="25" y="89"/>
                  </a:lnTo>
                  <a:lnTo>
                    <a:pt x="18" y="87"/>
                  </a:lnTo>
                  <a:lnTo>
                    <a:pt x="12" y="84"/>
                  </a:lnTo>
                  <a:lnTo>
                    <a:pt x="12" y="84"/>
                  </a:lnTo>
                  <a:lnTo>
                    <a:pt x="12" y="85"/>
                  </a:lnTo>
                  <a:lnTo>
                    <a:pt x="12" y="85"/>
                  </a:lnTo>
                  <a:lnTo>
                    <a:pt x="13" y="95"/>
                  </a:lnTo>
                  <a:lnTo>
                    <a:pt x="16" y="105"/>
                  </a:lnTo>
                  <a:lnTo>
                    <a:pt x="20" y="115"/>
                  </a:lnTo>
                  <a:lnTo>
                    <a:pt x="25" y="123"/>
                  </a:lnTo>
                  <a:lnTo>
                    <a:pt x="33" y="130"/>
                  </a:lnTo>
                  <a:lnTo>
                    <a:pt x="41" y="136"/>
                  </a:lnTo>
                  <a:lnTo>
                    <a:pt x="50" y="140"/>
                  </a:lnTo>
                  <a:lnTo>
                    <a:pt x="60" y="143"/>
                  </a:lnTo>
                  <a:lnTo>
                    <a:pt x="60" y="143"/>
                  </a:lnTo>
                  <a:lnTo>
                    <a:pt x="52" y="145"/>
                  </a:lnTo>
                  <a:lnTo>
                    <a:pt x="44" y="146"/>
                  </a:lnTo>
                  <a:lnTo>
                    <a:pt x="44" y="146"/>
                  </a:lnTo>
                  <a:lnTo>
                    <a:pt x="33" y="145"/>
                  </a:lnTo>
                  <a:lnTo>
                    <a:pt x="33" y="145"/>
                  </a:lnTo>
                  <a:lnTo>
                    <a:pt x="37" y="153"/>
                  </a:lnTo>
                  <a:lnTo>
                    <a:pt x="41" y="161"/>
                  </a:lnTo>
                  <a:lnTo>
                    <a:pt x="47" y="168"/>
                  </a:lnTo>
                  <a:lnTo>
                    <a:pt x="54" y="175"/>
                  </a:lnTo>
                  <a:lnTo>
                    <a:pt x="62" y="179"/>
                  </a:lnTo>
                  <a:lnTo>
                    <a:pt x="71" y="183"/>
                  </a:lnTo>
                  <a:lnTo>
                    <a:pt x="79" y="185"/>
                  </a:lnTo>
                  <a:lnTo>
                    <a:pt x="89" y="186"/>
                  </a:lnTo>
                  <a:lnTo>
                    <a:pt x="89" y="186"/>
                  </a:lnTo>
                  <a:lnTo>
                    <a:pt x="81" y="192"/>
                  </a:lnTo>
                  <a:lnTo>
                    <a:pt x="73" y="197"/>
                  </a:lnTo>
                  <a:lnTo>
                    <a:pt x="64" y="201"/>
                  </a:lnTo>
                  <a:lnTo>
                    <a:pt x="54" y="206"/>
                  </a:lnTo>
                  <a:lnTo>
                    <a:pt x="45" y="208"/>
                  </a:lnTo>
                  <a:lnTo>
                    <a:pt x="35" y="210"/>
                  </a:lnTo>
                  <a:lnTo>
                    <a:pt x="25" y="212"/>
                  </a:lnTo>
                  <a:lnTo>
                    <a:pt x="14" y="212"/>
                  </a:lnTo>
                  <a:lnTo>
                    <a:pt x="14" y="212"/>
                  </a:lnTo>
                  <a:lnTo>
                    <a:pt x="0" y="211"/>
                  </a:lnTo>
                  <a:lnTo>
                    <a:pt x="0" y="211"/>
                  </a:lnTo>
                  <a:lnTo>
                    <a:pt x="10" y="217"/>
                  </a:lnTo>
                  <a:lnTo>
                    <a:pt x="21" y="222"/>
                  </a:lnTo>
                  <a:lnTo>
                    <a:pt x="32" y="227"/>
                  </a:lnTo>
                  <a:lnTo>
                    <a:pt x="44" y="231"/>
                  </a:lnTo>
                  <a:lnTo>
                    <a:pt x="55" y="235"/>
                  </a:lnTo>
                  <a:lnTo>
                    <a:pt x="68" y="237"/>
                  </a:lnTo>
                  <a:lnTo>
                    <a:pt x="80" y="238"/>
                  </a:lnTo>
                  <a:lnTo>
                    <a:pt x="93" y="238"/>
                  </a:lnTo>
                  <a:lnTo>
                    <a:pt x="93" y="238"/>
                  </a:lnTo>
                  <a:lnTo>
                    <a:pt x="112" y="237"/>
                  </a:lnTo>
                  <a:lnTo>
                    <a:pt x="132" y="233"/>
                  </a:lnTo>
                  <a:lnTo>
                    <a:pt x="149" y="229"/>
                  </a:lnTo>
                  <a:lnTo>
                    <a:pt x="166" y="222"/>
                  </a:lnTo>
                  <a:lnTo>
                    <a:pt x="180" y="215"/>
                  </a:lnTo>
                  <a:lnTo>
                    <a:pt x="195" y="205"/>
                  </a:lnTo>
                  <a:lnTo>
                    <a:pt x="207" y="194"/>
                  </a:lnTo>
                  <a:lnTo>
                    <a:pt x="220" y="183"/>
                  </a:lnTo>
                  <a:lnTo>
                    <a:pt x="229" y="169"/>
                  </a:lnTo>
                  <a:lnTo>
                    <a:pt x="238" y="156"/>
                  </a:lnTo>
                  <a:lnTo>
                    <a:pt x="246" y="141"/>
                  </a:lnTo>
                  <a:lnTo>
                    <a:pt x="252" y="127"/>
                  </a:lnTo>
                  <a:lnTo>
                    <a:pt x="257" y="112"/>
                  </a:lnTo>
                  <a:lnTo>
                    <a:pt x="260" y="97"/>
                  </a:lnTo>
                  <a:lnTo>
                    <a:pt x="262" y="82"/>
                  </a:lnTo>
                  <a:lnTo>
                    <a:pt x="263" y="67"/>
                  </a:lnTo>
                  <a:lnTo>
                    <a:pt x="263" y="67"/>
                  </a:lnTo>
                  <a:lnTo>
                    <a:pt x="263" y="59"/>
                  </a:lnTo>
                  <a:lnTo>
                    <a:pt x="263" y="59"/>
                  </a:lnTo>
                  <a:lnTo>
                    <a:pt x="271" y="52"/>
                  </a:lnTo>
                  <a:lnTo>
                    <a:pt x="280" y="45"/>
                  </a:lnTo>
                  <a:lnTo>
                    <a:pt x="287" y="37"/>
                  </a:lnTo>
                  <a:lnTo>
                    <a:pt x="293" y="28"/>
                  </a:lnTo>
                  <a:lnTo>
                    <a:pt x="293" y="28"/>
                  </a:lnTo>
                  <a:close/>
                </a:path>
              </a:pathLst>
            </a:custGeom>
            <a:solidFill>
              <a:srgbClr val="FFFFFF"/>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sp>
          <p:nvSpPr>
            <p:cNvPr id="27" name="Freeform: Shape 28"/>
            <p:cNvSpPr>
              <a:spLocks/>
            </p:cNvSpPr>
            <p:nvPr/>
          </p:nvSpPr>
          <p:spPr bwMode="auto">
            <a:xfrm>
              <a:off x="5601713" y="2691813"/>
              <a:ext cx="226561" cy="218322"/>
            </a:xfrm>
            <a:custGeom>
              <a:avLst/>
              <a:gdLst>
                <a:gd name="T0" fmla="*/ 0 w 208"/>
                <a:gd name="T1" fmla="*/ 68 h 201"/>
                <a:gd name="T2" fmla="*/ 8 w 208"/>
                <a:gd name="T3" fmla="*/ 78 h 201"/>
                <a:gd name="T4" fmla="*/ 31 w 208"/>
                <a:gd name="T5" fmla="*/ 72 h 201"/>
                <a:gd name="T6" fmla="*/ 64 w 208"/>
                <a:gd name="T7" fmla="*/ 172 h 201"/>
                <a:gd name="T8" fmla="*/ 106 w 208"/>
                <a:gd name="T9" fmla="*/ 189 h 201"/>
                <a:gd name="T10" fmla="*/ 197 w 208"/>
                <a:gd name="T11" fmla="*/ 62 h 201"/>
                <a:gd name="T12" fmla="*/ 114 w 208"/>
                <a:gd name="T13" fmla="*/ 67 h 201"/>
                <a:gd name="T14" fmla="*/ 137 w 208"/>
                <a:gd name="T15" fmla="*/ 94 h 201"/>
                <a:gd name="T16" fmla="*/ 109 w 208"/>
                <a:gd name="T17" fmla="*/ 130 h 201"/>
                <a:gd name="T18" fmla="*/ 93 w 208"/>
                <a:gd name="T19" fmla="*/ 90 h 201"/>
                <a:gd name="T20" fmla="*/ 60 w 208"/>
                <a:gd name="T21" fmla="*/ 22 h 201"/>
                <a:gd name="T22" fmla="*/ 0 w 208"/>
                <a:gd name="T23" fmla="*/ 68 h 20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208" h="201">
                  <a:moveTo>
                    <a:pt x="0" y="68"/>
                  </a:moveTo>
                  <a:cubicBezTo>
                    <a:pt x="8" y="78"/>
                    <a:pt x="8" y="78"/>
                    <a:pt x="8" y="78"/>
                  </a:cubicBezTo>
                  <a:cubicBezTo>
                    <a:pt x="8" y="78"/>
                    <a:pt x="25" y="65"/>
                    <a:pt x="31" y="72"/>
                  </a:cubicBezTo>
                  <a:cubicBezTo>
                    <a:pt x="36" y="78"/>
                    <a:pt x="57" y="157"/>
                    <a:pt x="64" y="172"/>
                  </a:cubicBezTo>
                  <a:cubicBezTo>
                    <a:pt x="70" y="184"/>
                    <a:pt x="87" y="201"/>
                    <a:pt x="106" y="189"/>
                  </a:cubicBezTo>
                  <a:cubicBezTo>
                    <a:pt x="125" y="177"/>
                    <a:pt x="186" y="124"/>
                    <a:pt x="197" y="62"/>
                  </a:cubicBezTo>
                  <a:cubicBezTo>
                    <a:pt x="208" y="0"/>
                    <a:pt x="123" y="13"/>
                    <a:pt x="114" y="67"/>
                  </a:cubicBezTo>
                  <a:cubicBezTo>
                    <a:pt x="137" y="54"/>
                    <a:pt x="149" y="73"/>
                    <a:pt x="137" y="94"/>
                  </a:cubicBezTo>
                  <a:cubicBezTo>
                    <a:pt x="126" y="116"/>
                    <a:pt x="115" y="130"/>
                    <a:pt x="109" y="130"/>
                  </a:cubicBezTo>
                  <a:cubicBezTo>
                    <a:pt x="104" y="130"/>
                    <a:pt x="100" y="116"/>
                    <a:pt x="93" y="90"/>
                  </a:cubicBezTo>
                  <a:cubicBezTo>
                    <a:pt x="87" y="64"/>
                    <a:pt x="87" y="17"/>
                    <a:pt x="60" y="22"/>
                  </a:cubicBezTo>
                  <a:cubicBezTo>
                    <a:pt x="34" y="27"/>
                    <a:pt x="0" y="68"/>
                    <a:pt x="0" y="68"/>
                  </a:cubicBezTo>
                  <a:close/>
                </a:path>
              </a:pathLst>
            </a:custGeom>
            <a:solidFill>
              <a:srgbClr val="FFFFFF"/>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sp>
          <p:nvSpPr>
            <p:cNvPr id="28" name="Freeform: Shape 29"/>
            <p:cNvSpPr>
              <a:spLocks/>
            </p:cNvSpPr>
            <p:nvPr/>
          </p:nvSpPr>
          <p:spPr bwMode="auto">
            <a:xfrm>
              <a:off x="4739506" y="2742329"/>
              <a:ext cx="191119" cy="190763"/>
            </a:xfrm>
            <a:custGeom>
              <a:avLst/>
              <a:gdLst>
                <a:gd name="T0" fmla="*/ 164 w 204"/>
                <a:gd name="T1" fmla="*/ 0 h 204"/>
                <a:gd name="T2" fmla="*/ 39 w 204"/>
                <a:gd name="T3" fmla="*/ 0 h 204"/>
                <a:gd name="T4" fmla="*/ 0 w 204"/>
                <a:gd name="T5" fmla="*/ 39 h 204"/>
                <a:gd name="T6" fmla="*/ 0 w 204"/>
                <a:gd name="T7" fmla="*/ 81 h 204"/>
                <a:gd name="T8" fmla="*/ 0 w 204"/>
                <a:gd name="T9" fmla="*/ 164 h 204"/>
                <a:gd name="T10" fmla="*/ 39 w 204"/>
                <a:gd name="T11" fmla="*/ 204 h 204"/>
                <a:gd name="T12" fmla="*/ 164 w 204"/>
                <a:gd name="T13" fmla="*/ 204 h 204"/>
                <a:gd name="T14" fmla="*/ 204 w 204"/>
                <a:gd name="T15" fmla="*/ 164 h 204"/>
                <a:gd name="T16" fmla="*/ 204 w 204"/>
                <a:gd name="T17" fmla="*/ 81 h 204"/>
                <a:gd name="T18" fmla="*/ 204 w 204"/>
                <a:gd name="T19" fmla="*/ 39 h 204"/>
                <a:gd name="T20" fmla="*/ 164 w 204"/>
                <a:gd name="T21" fmla="*/ 0 h 204"/>
                <a:gd name="T22" fmla="*/ 176 w 204"/>
                <a:gd name="T23" fmla="*/ 23 h 204"/>
                <a:gd name="T24" fmla="*/ 180 w 204"/>
                <a:gd name="T25" fmla="*/ 23 h 204"/>
                <a:gd name="T26" fmla="*/ 180 w 204"/>
                <a:gd name="T27" fmla="*/ 28 h 204"/>
                <a:gd name="T28" fmla="*/ 180 w 204"/>
                <a:gd name="T29" fmla="*/ 58 h 204"/>
                <a:gd name="T30" fmla="*/ 146 w 204"/>
                <a:gd name="T31" fmla="*/ 58 h 204"/>
                <a:gd name="T32" fmla="*/ 146 w 204"/>
                <a:gd name="T33" fmla="*/ 24 h 204"/>
                <a:gd name="T34" fmla="*/ 176 w 204"/>
                <a:gd name="T35" fmla="*/ 23 h 204"/>
                <a:gd name="T36" fmla="*/ 73 w 204"/>
                <a:gd name="T37" fmla="*/ 81 h 204"/>
                <a:gd name="T38" fmla="*/ 102 w 204"/>
                <a:gd name="T39" fmla="*/ 66 h 204"/>
                <a:gd name="T40" fmla="*/ 131 w 204"/>
                <a:gd name="T41" fmla="*/ 81 h 204"/>
                <a:gd name="T42" fmla="*/ 138 w 204"/>
                <a:gd name="T43" fmla="*/ 102 h 204"/>
                <a:gd name="T44" fmla="*/ 102 w 204"/>
                <a:gd name="T45" fmla="*/ 138 h 204"/>
                <a:gd name="T46" fmla="*/ 66 w 204"/>
                <a:gd name="T47" fmla="*/ 102 h 204"/>
                <a:gd name="T48" fmla="*/ 73 w 204"/>
                <a:gd name="T49" fmla="*/ 81 h 204"/>
                <a:gd name="T50" fmla="*/ 184 w 204"/>
                <a:gd name="T51" fmla="*/ 164 h 204"/>
                <a:gd name="T52" fmla="*/ 164 w 204"/>
                <a:gd name="T53" fmla="*/ 184 h 204"/>
                <a:gd name="T54" fmla="*/ 39 w 204"/>
                <a:gd name="T55" fmla="*/ 184 h 204"/>
                <a:gd name="T56" fmla="*/ 20 w 204"/>
                <a:gd name="T57" fmla="*/ 164 h 204"/>
                <a:gd name="T58" fmla="*/ 20 w 204"/>
                <a:gd name="T59" fmla="*/ 81 h 204"/>
                <a:gd name="T60" fmla="*/ 50 w 204"/>
                <a:gd name="T61" fmla="*/ 81 h 204"/>
                <a:gd name="T62" fmla="*/ 46 w 204"/>
                <a:gd name="T63" fmla="*/ 102 h 204"/>
                <a:gd name="T64" fmla="*/ 102 w 204"/>
                <a:gd name="T65" fmla="*/ 158 h 204"/>
                <a:gd name="T66" fmla="*/ 157 w 204"/>
                <a:gd name="T67" fmla="*/ 102 h 204"/>
                <a:gd name="T68" fmla="*/ 153 w 204"/>
                <a:gd name="T69" fmla="*/ 81 h 204"/>
                <a:gd name="T70" fmla="*/ 184 w 204"/>
                <a:gd name="T71" fmla="*/ 81 h 204"/>
                <a:gd name="T72" fmla="*/ 184 w 204"/>
                <a:gd name="T73" fmla="*/ 164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204" h="204">
                  <a:moveTo>
                    <a:pt x="164" y="0"/>
                  </a:moveTo>
                  <a:cubicBezTo>
                    <a:pt x="39" y="0"/>
                    <a:pt x="39" y="0"/>
                    <a:pt x="39" y="0"/>
                  </a:cubicBezTo>
                  <a:cubicBezTo>
                    <a:pt x="17" y="0"/>
                    <a:pt x="0" y="18"/>
                    <a:pt x="0" y="39"/>
                  </a:cubicBezTo>
                  <a:cubicBezTo>
                    <a:pt x="0" y="81"/>
                    <a:pt x="0" y="81"/>
                    <a:pt x="0" y="81"/>
                  </a:cubicBezTo>
                  <a:cubicBezTo>
                    <a:pt x="0" y="164"/>
                    <a:pt x="0" y="164"/>
                    <a:pt x="0" y="164"/>
                  </a:cubicBezTo>
                  <a:cubicBezTo>
                    <a:pt x="0" y="186"/>
                    <a:pt x="17" y="204"/>
                    <a:pt x="39" y="204"/>
                  </a:cubicBezTo>
                  <a:cubicBezTo>
                    <a:pt x="164" y="204"/>
                    <a:pt x="164" y="204"/>
                    <a:pt x="164" y="204"/>
                  </a:cubicBezTo>
                  <a:cubicBezTo>
                    <a:pt x="186" y="204"/>
                    <a:pt x="204" y="186"/>
                    <a:pt x="204" y="164"/>
                  </a:cubicBezTo>
                  <a:cubicBezTo>
                    <a:pt x="204" y="81"/>
                    <a:pt x="204" y="81"/>
                    <a:pt x="204" y="81"/>
                  </a:cubicBezTo>
                  <a:cubicBezTo>
                    <a:pt x="204" y="39"/>
                    <a:pt x="204" y="39"/>
                    <a:pt x="204" y="39"/>
                  </a:cubicBezTo>
                  <a:cubicBezTo>
                    <a:pt x="204" y="18"/>
                    <a:pt x="186" y="0"/>
                    <a:pt x="164" y="0"/>
                  </a:cubicBezTo>
                  <a:close/>
                  <a:moveTo>
                    <a:pt x="176" y="23"/>
                  </a:moveTo>
                  <a:cubicBezTo>
                    <a:pt x="180" y="23"/>
                    <a:pt x="180" y="23"/>
                    <a:pt x="180" y="23"/>
                  </a:cubicBezTo>
                  <a:cubicBezTo>
                    <a:pt x="180" y="28"/>
                    <a:pt x="180" y="28"/>
                    <a:pt x="180" y="28"/>
                  </a:cubicBezTo>
                  <a:cubicBezTo>
                    <a:pt x="180" y="58"/>
                    <a:pt x="180" y="58"/>
                    <a:pt x="180" y="58"/>
                  </a:cubicBezTo>
                  <a:cubicBezTo>
                    <a:pt x="146" y="58"/>
                    <a:pt x="146" y="58"/>
                    <a:pt x="146" y="58"/>
                  </a:cubicBezTo>
                  <a:cubicBezTo>
                    <a:pt x="146" y="24"/>
                    <a:pt x="146" y="24"/>
                    <a:pt x="146" y="24"/>
                  </a:cubicBezTo>
                  <a:lnTo>
                    <a:pt x="176" y="23"/>
                  </a:lnTo>
                  <a:close/>
                  <a:moveTo>
                    <a:pt x="73" y="81"/>
                  </a:moveTo>
                  <a:cubicBezTo>
                    <a:pt x="79" y="72"/>
                    <a:pt x="90" y="66"/>
                    <a:pt x="102" y="66"/>
                  </a:cubicBezTo>
                  <a:cubicBezTo>
                    <a:pt x="114" y="66"/>
                    <a:pt x="124" y="72"/>
                    <a:pt x="131" y="81"/>
                  </a:cubicBezTo>
                  <a:cubicBezTo>
                    <a:pt x="135" y="87"/>
                    <a:pt x="138" y="94"/>
                    <a:pt x="138" y="102"/>
                  </a:cubicBezTo>
                  <a:cubicBezTo>
                    <a:pt x="138" y="122"/>
                    <a:pt x="121" y="138"/>
                    <a:pt x="102" y="138"/>
                  </a:cubicBezTo>
                  <a:cubicBezTo>
                    <a:pt x="82" y="138"/>
                    <a:pt x="66" y="122"/>
                    <a:pt x="66" y="102"/>
                  </a:cubicBezTo>
                  <a:cubicBezTo>
                    <a:pt x="66" y="94"/>
                    <a:pt x="68" y="87"/>
                    <a:pt x="73" y="81"/>
                  </a:cubicBezTo>
                  <a:close/>
                  <a:moveTo>
                    <a:pt x="184" y="164"/>
                  </a:moveTo>
                  <a:cubicBezTo>
                    <a:pt x="184" y="175"/>
                    <a:pt x="175" y="184"/>
                    <a:pt x="164" y="184"/>
                  </a:cubicBezTo>
                  <a:cubicBezTo>
                    <a:pt x="39" y="184"/>
                    <a:pt x="39" y="184"/>
                    <a:pt x="39" y="184"/>
                  </a:cubicBezTo>
                  <a:cubicBezTo>
                    <a:pt x="28" y="184"/>
                    <a:pt x="20" y="175"/>
                    <a:pt x="20" y="164"/>
                  </a:cubicBezTo>
                  <a:cubicBezTo>
                    <a:pt x="20" y="81"/>
                    <a:pt x="20" y="81"/>
                    <a:pt x="20" y="81"/>
                  </a:cubicBezTo>
                  <a:cubicBezTo>
                    <a:pt x="50" y="81"/>
                    <a:pt x="50" y="81"/>
                    <a:pt x="50" y="81"/>
                  </a:cubicBezTo>
                  <a:cubicBezTo>
                    <a:pt x="47" y="87"/>
                    <a:pt x="46" y="95"/>
                    <a:pt x="46" y="102"/>
                  </a:cubicBezTo>
                  <a:cubicBezTo>
                    <a:pt x="46" y="133"/>
                    <a:pt x="71" y="158"/>
                    <a:pt x="102" y="158"/>
                  </a:cubicBezTo>
                  <a:cubicBezTo>
                    <a:pt x="132" y="158"/>
                    <a:pt x="157" y="133"/>
                    <a:pt x="157" y="102"/>
                  </a:cubicBezTo>
                  <a:cubicBezTo>
                    <a:pt x="157" y="95"/>
                    <a:pt x="156" y="87"/>
                    <a:pt x="153" y="81"/>
                  </a:cubicBezTo>
                  <a:cubicBezTo>
                    <a:pt x="184" y="81"/>
                    <a:pt x="184" y="81"/>
                    <a:pt x="184" y="81"/>
                  </a:cubicBezTo>
                  <a:lnTo>
                    <a:pt x="184" y="164"/>
                  </a:lnTo>
                  <a:close/>
                </a:path>
              </a:pathLst>
            </a:custGeom>
            <a:solidFill>
              <a:srgbClr val="FFFFFF"/>
            </a:solidFill>
            <a:ln>
              <a:noFill/>
            </a:ln>
          </p:spPr>
          <p:txBody>
            <a:bodyPr anchor="ctr"/>
            <a:lstStyle/>
            <a:p>
              <a:pPr algn="ctr"/>
              <a:endParaRPr>
                <a:latin typeface="微软雅黑" panose="020B0503020204020204" pitchFamily="34" charset="-122"/>
                <a:ea typeface="微软雅黑" panose="020B0503020204020204" pitchFamily="34" charset="-122"/>
              </a:endParaRPr>
            </a:p>
          </p:txBody>
        </p:sp>
      </p:grpSp>
    </p:spTree>
    <p:extLst>
      <p:ext uri="{BB962C8B-B14F-4D97-AF65-F5344CB8AC3E}">
        <p14:creationId xmlns:p14="http://schemas.microsoft.com/office/powerpoint/2010/main" val="2545822204"/>
      </p:ext>
    </p:extLst>
  </p:cSld>
  <p:clrMapOvr>
    <a:masterClrMapping/>
  </p:clrMapOvr>
  <p:transition spd="slow">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with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wipe(left)">
                                      <p:cBhvr>
                                        <p:cTn id="7" dur="500"/>
                                        <p:tgtEl>
                                          <p:spTgt spid="16"/>
                                        </p:tgtEl>
                                      </p:cBhvr>
                                    </p:animEffect>
                                  </p:childTnLst>
                                </p:cTn>
                              </p:par>
                              <p:par>
                                <p:cTn id="8" presetID="22" presetClass="entr" presetSubtype="2" fill="hold"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wipe(right)">
                                      <p:cBhvr>
                                        <p:cTn id="10" dur="500"/>
                                        <p:tgtEl>
                                          <p:spTgt spid="17"/>
                                        </p:tgtEl>
                                      </p:cBhvr>
                                    </p:animEffect>
                                  </p:childTnLst>
                                </p:cTn>
                              </p:par>
                            </p:childTnLst>
                          </p:cTn>
                        </p:par>
                        <p:par>
                          <p:cTn id="11" fill="hold">
                            <p:stCondLst>
                              <p:cond delay="500"/>
                            </p:stCondLst>
                            <p:childTnLst>
                              <p:par>
                                <p:cTn id="12" presetID="2" presetClass="entr" presetSubtype="8"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0-#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childTnLst>
                          </p:cTn>
                        </p:par>
                        <p:par>
                          <p:cTn id="16" fill="hold">
                            <p:stCondLst>
                              <p:cond delay="1000"/>
                            </p:stCondLst>
                            <p:childTnLst>
                              <p:par>
                                <p:cTn id="17" presetID="14" presetClass="entr" presetSubtype="10" fill="hold" grpId="0" nodeType="afterEffect">
                                  <p:stCondLst>
                                    <p:cond delay="0"/>
                                  </p:stCondLst>
                                  <p:childTnLst>
                                    <p:set>
                                      <p:cBhvr>
                                        <p:cTn id="18" dur="1" fill="hold">
                                          <p:stCondLst>
                                            <p:cond delay="0"/>
                                          </p:stCondLst>
                                        </p:cTn>
                                        <p:tgtEl>
                                          <p:spTgt spid="18"/>
                                        </p:tgtEl>
                                        <p:attrNameLst>
                                          <p:attrName>style.visibility</p:attrName>
                                        </p:attrNameLst>
                                      </p:cBhvr>
                                      <p:to>
                                        <p:strVal val="visible"/>
                                      </p:to>
                                    </p:set>
                                    <p:animEffect transition="in" filter="randombar(horizontal)">
                                      <p:cBhvr>
                                        <p:cTn id="19" dur="500"/>
                                        <p:tgtEl>
                                          <p:spTgt spid="18"/>
                                        </p:tgtEl>
                                      </p:cBhvr>
                                    </p:animEffect>
                                  </p:childTnLst>
                                </p:cTn>
                              </p:par>
                            </p:childTnLst>
                          </p:cTn>
                        </p:par>
                        <p:par>
                          <p:cTn id="20" fill="hold">
                            <p:stCondLst>
                              <p:cond delay="1500"/>
                            </p:stCondLst>
                            <p:childTnLst>
                              <p:par>
                                <p:cTn id="21" presetID="16" presetClass="entr" presetSubtype="26" fill="hold" grpId="0" nodeType="afterEffect">
                                  <p:stCondLst>
                                    <p:cond delay="0"/>
                                  </p:stCondLst>
                                  <p:childTnLst>
                                    <p:set>
                                      <p:cBhvr>
                                        <p:cTn id="22" dur="1" fill="hold">
                                          <p:stCondLst>
                                            <p:cond delay="0"/>
                                          </p:stCondLst>
                                        </p:cTn>
                                        <p:tgtEl>
                                          <p:spTgt spid="7"/>
                                        </p:tgtEl>
                                        <p:attrNameLst>
                                          <p:attrName>style.visibility</p:attrName>
                                        </p:attrNameLst>
                                      </p:cBhvr>
                                      <p:to>
                                        <p:strVal val="visible"/>
                                      </p:to>
                                    </p:set>
                                    <p:animEffect transition="in" filter="barn(inHorizontal)">
                                      <p:cBhvr>
                                        <p:cTn id="23" dur="500"/>
                                        <p:tgtEl>
                                          <p:spTgt spid="7"/>
                                        </p:tgtEl>
                                      </p:cBhvr>
                                    </p:animEffect>
                                  </p:childTnLst>
                                </p:cTn>
                              </p:par>
                            </p:childTnLst>
                          </p:cTn>
                        </p:par>
                        <p:par>
                          <p:cTn id="24" fill="hold">
                            <p:stCondLst>
                              <p:cond delay="2000"/>
                            </p:stCondLst>
                            <p:childTnLst>
                              <p:par>
                                <p:cTn id="25" presetID="10" presetClass="entr" presetSubtype="0" fill="hold" grpId="0" nodeType="afterEffect">
                                  <p:stCondLst>
                                    <p:cond delay="0"/>
                                  </p:stCondLst>
                                  <p:childTnLst>
                                    <p:set>
                                      <p:cBhvr>
                                        <p:cTn id="26" dur="1" fill="hold">
                                          <p:stCondLst>
                                            <p:cond delay="0"/>
                                          </p:stCondLst>
                                        </p:cTn>
                                        <p:tgtEl>
                                          <p:spTgt spid="42"/>
                                        </p:tgtEl>
                                        <p:attrNameLst>
                                          <p:attrName>style.visibility</p:attrName>
                                        </p:attrNameLst>
                                      </p:cBhvr>
                                      <p:to>
                                        <p:strVal val="visible"/>
                                      </p:to>
                                    </p:set>
                                    <p:animEffect transition="in" filter="fade">
                                      <p:cBhvr>
                                        <p:cTn id="27" dur="500"/>
                                        <p:tgtEl>
                                          <p:spTgt spid="42"/>
                                        </p:tgtEl>
                                      </p:cBhvr>
                                    </p:animEffect>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0-#ppt_w/2"/>
                                          </p:val>
                                        </p:tav>
                                        <p:tav tm="100000">
                                          <p:val>
                                            <p:strVal val="#ppt_x"/>
                                          </p:val>
                                        </p:tav>
                                      </p:tavLst>
                                    </p:anim>
                                    <p:anim calcmode="lin" valueType="num">
                                      <p:cBhvr additive="base">
                                        <p:cTn id="32" dur="500" fill="hold"/>
                                        <p:tgtEl>
                                          <p:spTgt spid="10"/>
                                        </p:tgtEl>
                                        <p:attrNameLst>
                                          <p:attrName>ppt_y</p:attrName>
                                        </p:attrNameLst>
                                      </p:cBhvr>
                                      <p:tavLst>
                                        <p:tav tm="0">
                                          <p:val>
                                            <p:strVal val="#ppt_y"/>
                                          </p:val>
                                        </p:tav>
                                        <p:tav tm="100000">
                                          <p:val>
                                            <p:strVal val="#ppt_y"/>
                                          </p:val>
                                        </p:tav>
                                      </p:tavLst>
                                    </p:anim>
                                  </p:childTnLst>
                                </p:cTn>
                              </p:par>
                            </p:childTnLst>
                          </p:cTn>
                        </p:par>
                        <p:par>
                          <p:cTn id="33" fill="hold">
                            <p:stCondLst>
                              <p:cond delay="3000"/>
                            </p:stCondLst>
                            <p:childTnLst>
                              <p:par>
                                <p:cTn id="34" presetID="2" presetClass="entr" presetSubtype="2" fill="hold" nodeType="afterEffect">
                                  <p:stCondLst>
                                    <p:cond delay="0"/>
                                  </p:stCondLst>
                                  <p:childTnLst>
                                    <p:set>
                                      <p:cBhvr>
                                        <p:cTn id="35" dur="1" fill="hold">
                                          <p:stCondLst>
                                            <p:cond delay="0"/>
                                          </p:stCondLst>
                                        </p:cTn>
                                        <p:tgtEl>
                                          <p:spTgt spid="2"/>
                                        </p:tgtEl>
                                        <p:attrNameLst>
                                          <p:attrName>style.visibility</p:attrName>
                                        </p:attrNameLst>
                                      </p:cBhvr>
                                      <p:to>
                                        <p:strVal val="visible"/>
                                      </p:to>
                                    </p:set>
                                    <p:anim calcmode="lin" valueType="num">
                                      <p:cBhvr additive="base">
                                        <p:cTn id="36" dur="500" fill="hold"/>
                                        <p:tgtEl>
                                          <p:spTgt spid="2"/>
                                        </p:tgtEl>
                                        <p:attrNameLst>
                                          <p:attrName>ppt_x</p:attrName>
                                        </p:attrNameLst>
                                      </p:cBhvr>
                                      <p:tavLst>
                                        <p:tav tm="0">
                                          <p:val>
                                            <p:strVal val="1+#ppt_w/2"/>
                                          </p:val>
                                        </p:tav>
                                        <p:tav tm="100000">
                                          <p:val>
                                            <p:strVal val="#ppt_x"/>
                                          </p:val>
                                        </p:tav>
                                      </p:tavLst>
                                    </p:anim>
                                    <p:anim calcmode="lin" valueType="num">
                                      <p:cBhvr additive="base">
                                        <p:cTn id="37" dur="500" fill="hold"/>
                                        <p:tgtEl>
                                          <p:spTgt spid="2"/>
                                        </p:tgtEl>
                                        <p:attrNameLst>
                                          <p:attrName>ppt_y</p:attrName>
                                        </p:attrNameLst>
                                      </p:cBhvr>
                                      <p:tavLst>
                                        <p:tav tm="0">
                                          <p:val>
                                            <p:strVal val="#ppt_y"/>
                                          </p:val>
                                        </p:tav>
                                        <p:tav tm="100000">
                                          <p:val>
                                            <p:strVal val="#ppt_y"/>
                                          </p:val>
                                        </p:tav>
                                      </p:tavLst>
                                    </p:anim>
                                  </p:childTnLst>
                                </p:cTn>
                              </p:par>
                            </p:childTnLst>
                          </p:cTn>
                        </p:par>
                        <p:par>
                          <p:cTn id="38" fill="hold">
                            <p:stCondLst>
                              <p:cond delay="3500"/>
                            </p:stCondLst>
                            <p:childTnLst>
                              <p:par>
                                <p:cTn id="39" presetID="10" presetClass="entr" presetSubtype="0" fill="hold" nodeType="afterEffect">
                                  <p:stCondLst>
                                    <p:cond delay="0"/>
                                  </p:stCondLst>
                                  <p:childTnLst>
                                    <p:set>
                                      <p:cBhvr>
                                        <p:cTn id="40" dur="1" fill="hold">
                                          <p:stCondLst>
                                            <p:cond delay="0"/>
                                          </p:stCondLst>
                                        </p:cTn>
                                        <p:tgtEl>
                                          <p:spTgt spid="24"/>
                                        </p:tgtEl>
                                        <p:attrNameLst>
                                          <p:attrName>style.visibility</p:attrName>
                                        </p:attrNameLst>
                                      </p:cBhvr>
                                      <p:to>
                                        <p:strVal val="visible"/>
                                      </p:to>
                                    </p:set>
                                    <p:animEffect transition="in" filter="fade">
                                      <p:cBhvr>
                                        <p:cTn id="41" dur="500"/>
                                        <p:tgtEl>
                                          <p:spTgt spid="24"/>
                                        </p:tgtEl>
                                      </p:cBhvr>
                                    </p:animEffect>
                                  </p:childTnLst>
                                </p:cTn>
                              </p:par>
                              <p:par>
                                <p:cTn id="42" presetID="10" presetClass="entr" presetSubtype="0" fill="hold" nodeType="withEffect">
                                  <p:stCondLst>
                                    <p:cond delay="0"/>
                                  </p:stCondLst>
                                  <p:childTnLst>
                                    <p:set>
                                      <p:cBhvr>
                                        <p:cTn id="43" dur="1" fill="hold">
                                          <p:stCondLst>
                                            <p:cond delay="0"/>
                                          </p:stCondLst>
                                        </p:cTn>
                                        <p:tgtEl>
                                          <p:spTgt spid="22"/>
                                        </p:tgtEl>
                                        <p:attrNameLst>
                                          <p:attrName>style.visibility</p:attrName>
                                        </p:attrNameLst>
                                      </p:cBhvr>
                                      <p:to>
                                        <p:strVal val="visible"/>
                                      </p:to>
                                    </p:set>
                                    <p:animEffect transition="in" filter="fade">
                                      <p:cBhvr>
                                        <p:cTn id="44" dur="500"/>
                                        <p:tgtEl>
                                          <p:spTgt spid="22"/>
                                        </p:tgtEl>
                                      </p:cBhvr>
                                    </p:animEffect>
                                  </p:childTnLst>
                                </p:cTn>
                              </p:par>
                              <p:par>
                                <p:cTn id="45" presetID="10" presetClass="entr" presetSubtype="0" fill="hold" nodeType="withEffect">
                                  <p:stCondLst>
                                    <p:cond delay="0"/>
                                  </p:stCondLst>
                                  <p:childTnLst>
                                    <p:set>
                                      <p:cBhvr>
                                        <p:cTn id="46" dur="1" fill="hold">
                                          <p:stCondLst>
                                            <p:cond delay="0"/>
                                          </p:stCondLst>
                                        </p:cTn>
                                        <p:tgtEl>
                                          <p:spTgt spid="23"/>
                                        </p:tgtEl>
                                        <p:attrNameLst>
                                          <p:attrName>style.visibility</p:attrName>
                                        </p:attrNameLst>
                                      </p:cBhvr>
                                      <p:to>
                                        <p:strVal val="visible"/>
                                      </p:to>
                                    </p:set>
                                    <p:animEffect transition="in" filter="fade">
                                      <p:cBhvr>
                                        <p:cTn id="47" dur="500"/>
                                        <p:tgtEl>
                                          <p:spTgt spid="23"/>
                                        </p:tgtEl>
                                      </p:cBhvr>
                                    </p:animEffect>
                                  </p:childTnLst>
                                </p:cTn>
                              </p:par>
                              <p:par>
                                <p:cTn id="48" presetID="10" presetClass="entr" presetSubtype="0" fill="hold" nodeType="withEffect">
                                  <p:stCondLst>
                                    <p:cond delay="0"/>
                                  </p:stCondLst>
                                  <p:childTnLst>
                                    <p:set>
                                      <p:cBhvr>
                                        <p:cTn id="49" dur="1" fill="hold">
                                          <p:stCondLst>
                                            <p:cond delay="0"/>
                                          </p:stCondLst>
                                        </p:cTn>
                                        <p:tgtEl>
                                          <p:spTgt spid="21"/>
                                        </p:tgtEl>
                                        <p:attrNameLst>
                                          <p:attrName>style.visibility</p:attrName>
                                        </p:attrNameLst>
                                      </p:cBhvr>
                                      <p:to>
                                        <p:strVal val="visible"/>
                                      </p:to>
                                    </p:set>
                                    <p:animEffect transition="in" filter="fade">
                                      <p:cBhvr>
                                        <p:cTn id="50"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7" grpId="0" animBg="1"/>
      <p:bldP spid="10" grpId="0"/>
      <p:bldP spid="18" grpId="0"/>
      <p:bldP spid="42"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PRESENTATION_TITLE" val="PowerPoint 演示文稿"/>
</p:tagLst>
</file>

<file path=ppt/theme/theme1.xml><?xml version="1.0" encoding="utf-8"?>
<a:theme xmlns:a="http://schemas.openxmlformats.org/drawingml/2006/main" name="Office Theme">
  <a:themeElements>
    <a:clrScheme name="自定义 4">
      <a:dk1>
        <a:sysClr val="windowText" lastClr="000000"/>
      </a:dk1>
      <a:lt1>
        <a:sysClr val="window" lastClr="FFFFFF"/>
      </a:lt1>
      <a:dk2>
        <a:srgbClr val="335B74"/>
      </a:dk2>
      <a:lt2>
        <a:srgbClr val="DFE3E5"/>
      </a:lt2>
      <a:accent1>
        <a:srgbClr val="335B74"/>
      </a:accent1>
      <a:accent2>
        <a:srgbClr val="335B74"/>
      </a:accent2>
      <a:accent3>
        <a:srgbClr val="335B74"/>
      </a:accent3>
      <a:accent4>
        <a:srgbClr val="335B74"/>
      </a:accent4>
      <a:accent5>
        <a:srgbClr val="335B74"/>
      </a:accent5>
      <a:accent6>
        <a:srgbClr val="335B74"/>
      </a:accent6>
      <a:hlink>
        <a:srgbClr val="335B74"/>
      </a:hlink>
      <a:folHlink>
        <a:srgbClr val="335B74"/>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发光边缘">
      <a:fillStyleLst>
        <a:solidFill>
          <a:schemeClr val="phClr"/>
        </a:solidFill>
        <a:solidFill>
          <a:schemeClr val="phClr">
            <a:tint val="55000"/>
          </a:schemeClr>
        </a:solidFill>
        <a:solidFill>
          <a:schemeClr val="phClr"/>
        </a:solidFill>
      </a:fillStyleLst>
      <a:lnStyleLst>
        <a:ln w="12700"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outerShdw blurRad="50800" dist="25400" algn="bl" rotWithShape="0">
              <a:srgbClr val="000000">
                <a:alpha val="60000"/>
              </a:srgbClr>
            </a:outerShdw>
          </a:effectLst>
        </a:effectStyle>
        <a:effectStyle>
          <a:effectLst/>
          <a:scene3d>
            <a:camera prst="orthographicFront">
              <a:rot lat="0" lon="0" rev="0"/>
            </a:camera>
            <a:lightRig rig="brightRoom" dir="tl">
              <a:rot lat="0" lon="0" rev="1800000"/>
            </a:lightRig>
          </a:scene3d>
          <a:sp3d contourW="10160" prstMaterial="dkEdge">
            <a:bevelT w="38100" h="50800" prst="angle"/>
            <a:contourClr>
              <a:schemeClr val="phClr">
                <a:shade val="40000"/>
                <a:satMod val="150000"/>
              </a:schemeClr>
            </a:contourClr>
          </a:sp3d>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1284</TotalTime>
  <Words>984</Words>
  <Application>Microsoft Office PowerPoint</Application>
  <PresentationFormat>全屏显示(16:9)</PresentationFormat>
  <Paragraphs>190</Paragraphs>
  <Slides>20</Slides>
  <Notes>20</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20</vt:i4>
      </vt:variant>
    </vt:vector>
  </HeadingPairs>
  <TitlesOfParts>
    <vt:vector size="29" baseType="lpstr">
      <vt:lpstr>Inter</vt:lpstr>
      <vt:lpstr>等线</vt:lpstr>
      <vt:lpstr>方正正大黑简体</vt:lpstr>
      <vt:lpstr>微软雅黑</vt:lpstr>
      <vt:lpstr>Arial</vt:lpstr>
      <vt:lpstr>Calibri</vt:lpstr>
      <vt:lpstr>Calibri Light</vt:lpstr>
      <vt:lpstr>Wingdings</vt:lpstr>
      <vt:lpstr>Office Theme</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Administrator</dc:creator>
  <cp:lastModifiedBy>亮熊 亮</cp:lastModifiedBy>
  <cp:revision>122</cp:revision>
  <dcterms:created xsi:type="dcterms:W3CDTF">2017-05-19T12:55:31Z</dcterms:created>
  <dcterms:modified xsi:type="dcterms:W3CDTF">2025-05-14T16:21:06Z</dcterms:modified>
</cp:coreProperties>
</file>

<file path=docProps/thumbnail.jpeg>
</file>